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 id="384" r:id="rId43"/>
    <p:sldId id="299" r:id="rId44"/>
    <p:sldId id="385" r:id="rId45"/>
    <p:sldId id="386" r:id="rId46"/>
    <p:sldId id="388" r:id="rId47"/>
    <p:sldId id="389" r:id="rId48"/>
    <p:sldId id="390" r:id="rId49"/>
    <p:sldId id="303" r:id="rId50"/>
    <p:sldId id="304" r:id="rId51"/>
    <p:sldId id="308" r:id="rId52"/>
    <p:sldId id="363" r:id="rId53"/>
    <p:sldId id="364" r:id="rId54"/>
    <p:sldId id="365" r:id="rId55"/>
    <p:sldId id="366" r:id="rId56"/>
    <p:sldId id="367" r:id="rId57"/>
    <p:sldId id="368" r:id="rId58"/>
    <p:sldId id="369" r:id="rId59"/>
    <p:sldId id="370" r:id="rId60"/>
    <p:sldId id="371" r:id="rId61"/>
    <p:sldId id="372" r:id="rId62"/>
    <p:sldId id="373" r:id="rId63"/>
    <p:sldId id="374" r:id="rId64"/>
    <p:sldId id="375" r:id="rId65"/>
    <p:sldId id="376" r:id="rId66"/>
    <p:sldId id="377" r:id="rId67"/>
    <p:sldId id="378" r:id="rId68"/>
    <p:sldId id="379" r:id="rId69"/>
    <p:sldId id="380" r:id="rId70"/>
    <p:sldId id="381" r:id="rId71"/>
    <p:sldId id="382" r:id="rId72"/>
    <p:sldId id="383" r:id="rId73"/>
    <p:sldId id="331" r:id="rId74"/>
    <p:sldId id="333" r:id="rId75"/>
    <p:sldId id="335" r:id="rId76"/>
    <p:sldId id="336" r:id="rId77"/>
    <p:sldId id="337" r:id="rId78"/>
    <p:sldId id="338" r:id="rId79"/>
    <p:sldId id="339" r:id="rId80"/>
    <p:sldId id="340" r:id="rId81"/>
    <p:sldId id="342" r:id="rId82"/>
    <p:sldId id="345" r:id="rId83"/>
    <p:sldId id="346" r:id="rId84"/>
    <p:sldId id="347" r:id="rId85"/>
    <p:sldId id="348" r:id="rId86"/>
    <p:sldId id="349" r:id="rId87"/>
    <p:sldId id="350" r:id="rId88"/>
    <p:sldId id="351" r:id="rId89"/>
    <p:sldId id="352" r:id="rId90"/>
    <p:sldId id="354" r:id="rId91"/>
    <p:sldId id="355" r:id="rId92"/>
    <p:sldId id="356" r:id="rId93"/>
    <p:sldId id="357" r:id="rId94"/>
    <p:sldId id="358" r:id="rId95"/>
    <p:sldId id="359" r:id="rId96"/>
    <p:sldId id="360" r:id="rId97"/>
    <p:sldId id="361" r:id="rId98"/>
    <p:sldId id="362" r:id="rId99"/>
    <p:sldId id="391" r:id="rId100"/>
    <p:sldId id="332"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966" y="-84"/>
      </p:cViewPr>
      <p:guideLst>
        <p:guide orient="horz" pos="2160"/>
        <p:guide pos="2880"/>
      </p:guideLst>
    </p:cSldViewPr>
  </p:slideViewPr>
  <p:notesTextViewPr>
    <p:cViewPr>
      <p:scale>
        <a:sx n="1" d="1"/>
        <a:sy n="1" d="1"/>
      </p:scale>
      <p:origin x="0" y="0"/>
    </p:cViewPr>
  </p:notesTextViewPr>
  <p:sorterViewPr>
    <p:cViewPr>
      <p:scale>
        <a:sx n="130" d="100"/>
        <a:sy n="130" d="100"/>
      </p:scale>
      <p:origin x="0" y="2315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8B5BC4-6713-4641-96E9-CDD174B2398A}" type="datetimeFigureOut">
              <a:rPr lang="en-GB" smtClean="0"/>
              <a:t>06/05/2012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D1AA75-8352-46FD-B5BE-D7C389F40D41}" type="slidenum">
              <a:rPr lang="en-GB" smtClean="0"/>
              <a:t>‹#›</a:t>
            </a:fld>
            <a:endParaRPr lang="en-GB"/>
          </a:p>
        </p:txBody>
      </p:sp>
    </p:spTree>
    <p:extLst>
      <p:ext uri="{BB962C8B-B14F-4D97-AF65-F5344CB8AC3E}">
        <p14:creationId xmlns:p14="http://schemas.microsoft.com/office/powerpoint/2010/main" val="205345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BF36357-C6C7-4865-88A5-CD1E320D2F9B}" type="slidenum">
              <a:rPr lang="en-GB"/>
              <a:pPr fontAlgn="base">
                <a:spcBef>
                  <a:spcPct val="0"/>
                </a:spcBef>
                <a:spcAft>
                  <a:spcPct val="0"/>
                </a:spcAft>
              </a:pPr>
              <a:t>1</a:t>
            </a:fld>
            <a:endParaRPr lang="en-GB"/>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88A54E0-5274-49EC-A38F-DF394B7D42FC}" type="slidenum">
              <a:rPr lang="en-GB"/>
              <a:pPr fontAlgn="base">
                <a:spcBef>
                  <a:spcPct val="0"/>
                </a:spcBef>
                <a:spcAft>
                  <a:spcPct val="0"/>
                </a:spcAft>
              </a:pPr>
              <a:t>13</a:t>
            </a:fld>
            <a:endParaRPr lang="en-GB"/>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xfrm>
            <a:off x="620713" y="4373563"/>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buFont typeface="Wingdings" pitchFamily="2" charset="2"/>
              <a:buChar char="Ø"/>
            </a:pPr>
            <a:endParaRPr lang="en-GB" smtClean="0"/>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26EA360-A058-469E-A32B-11CAD30CDDF1}" type="slidenum">
              <a:rPr lang="en-GB"/>
              <a:pPr fontAlgn="base">
                <a:spcBef>
                  <a:spcPct val="0"/>
                </a:spcBef>
                <a:spcAft>
                  <a:spcPct val="0"/>
                </a:spcAft>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BAABD63-F4F7-4D8E-B5FC-2545C4473295}" type="slidenum">
              <a:rPr lang="en-GB"/>
              <a:pPr fontAlgn="base">
                <a:spcBef>
                  <a:spcPct val="0"/>
                </a:spcBef>
                <a:spcAft>
                  <a:spcPct val="0"/>
                </a:spcAft>
              </a:pPr>
              <a:t>16</a:t>
            </a:fld>
            <a:endParaRPr lang="en-GB"/>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F6CBD12-7FC1-4197-A1B5-A65A29FEA09D}" type="slidenum">
              <a:rPr lang="en-GB"/>
              <a:pPr fontAlgn="base">
                <a:spcBef>
                  <a:spcPct val="0"/>
                </a:spcBef>
                <a:spcAft>
                  <a:spcPct val="0"/>
                </a:spcAft>
              </a:pPr>
              <a:t>17</a:t>
            </a:fld>
            <a:endParaRPr lang="en-GB"/>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1581B00-EF46-4527-8FBD-62F36A941D35}" type="slidenum">
              <a:rPr lang="en-GB"/>
              <a:pPr fontAlgn="base">
                <a:spcBef>
                  <a:spcPct val="0"/>
                </a:spcBef>
                <a:spcAft>
                  <a:spcPct val="0"/>
                </a:spcAft>
              </a:pPr>
              <a:t>18</a:t>
            </a:fld>
            <a:endParaRPr lang="en-GB"/>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A0D6F97-F428-4634-B565-472CBB726289}" type="slidenum">
              <a:rPr lang="en-GB"/>
              <a:pPr fontAlgn="base">
                <a:spcBef>
                  <a:spcPct val="0"/>
                </a:spcBef>
                <a:spcAft>
                  <a:spcPct val="0"/>
                </a:spcAft>
              </a:pPr>
              <a:t>19</a:t>
            </a:fld>
            <a:endParaRPr lang="en-GB"/>
          </a:p>
        </p:txBody>
      </p:sp>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endParaRPr lang="en-GB" smtClean="0"/>
          </a:p>
        </p:txBody>
      </p:sp>
      <p:sp>
        <p:nvSpPr>
          <p:cNvPr id="4813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D89B58A-CA57-43C9-B828-A79975063156}" type="slidenum">
              <a:rPr lang="en-GB"/>
              <a:pPr fontAlgn="base">
                <a:spcBef>
                  <a:spcPct val="0"/>
                </a:spcBef>
                <a:spcAft>
                  <a:spcPct val="0"/>
                </a:spcAft>
              </a:pPr>
              <a:t>21</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Grp="1" noRot="1" noChangeAspect="1" noChangeArrowheads="1" noTextEdit="1"/>
          </p:cNvSpPr>
          <p:nvPr>
            <p:ph type="sldImg"/>
          </p:nvPr>
        </p:nvSpPr>
        <p:spPr>
          <a:ln/>
        </p:spPr>
      </p:sp>
      <p:sp>
        <p:nvSpPr>
          <p:cNvPr id="324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880A30E-C037-4444-AEAA-BAD7843AF49F}" type="slidenum">
              <a:rPr lang="en-GB"/>
              <a:pPr fontAlgn="base">
                <a:spcBef>
                  <a:spcPct val="0"/>
                </a:spcBef>
                <a:spcAft>
                  <a:spcPct val="0"/>
                </a:spcAft>
              </a:pPr>
              <a:t>3</a:t>
            </a:fld>
            <a:endParaRPr lang="en-GB"/>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32F44F9-20E8-4504-8DFF-AC7D10117E49}" type="slidenum">
              <a:rPr lang="en-GB"/>
              <a:pPr fontAlgn="base">
                <a:spcBef>
                  <a:spcPct val="0"/>
                </a:spcBef>
                <a:spcAft>
                  <a:spcPct val="0"/>
                </a:spcAft>
              </a:pPr>
              <a:t>24</a:t>
            </a:fld>
            <a:endParaRPr lang="en-GB"/>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5C28C76-4578-48C8-A286-AE834EE34969}" type="slidenum">
              <a:rPr lang="en-GB"/>
              <a:pPr fontAlgn="base">
                <a:spcBef>
                  <a:spcPct val="0"/>
                </a:spcBef>
                <a:spcAft>
                  <a:spcPct val="0"/>
                </a:spcAft>
              </a:pPr>
              <a:t>25</a:t>
            </a:fld>
            <a:endParaRPr lang="en-GB"/>
          </a:p>
        </p:txBody>
      </p:sp>
      <p:sp>
        <p:nvSpPr>
          <p:cNvPr id="542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Rot="1" noChangeAspect="1" noChangeArrowheads="1" noTextEdit="1"/>
          </p:cNvSpPr>
          <p:nvPr>
            <p:ph type="sldImg"/>
          </p:nvPr>
        </p:nvSpPr>
        <p:spPr>
          <a:ln/>
        </p:spPr>
      </p:sp>
      <p:sp>
        <p:nvSpPr>
          <p:cNvPr id="326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p:cNvSpPr>
            <a:spLocks noGrp="1"/>
          </p:cNvSpPr>
          <p:nvPr>
            <p:ph type="body" idx="1"/>
          </p:nvPr>
        </p:nvSpPr>
        <p:spPr bwMode="auto">
          <a:xfrm>
            <a:off x="765175" y="4306888"/>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 typeface="Wingdings" pitchFamily="2" charset="2"/>
              <a:buChar char="§"/>
            </a:pPr>
            <a:endParaRPr lang="en-GB" smtClean="0"/>
          </a:p>
        </p:txBody>
      </p:sp>
      <p:sp>
        <p:nvSpPr>
          <p:cNvPr id="563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30C62712-691C-4D2E-A264-DA2905AA36FD}" type="slidenum">
              <a:rPr lang="en-GB">
                <a:cs typeface="Arial" pitchFamily="34" charset="0"/>
              </a:rPr>
              <a:pPr fontAlgn="base">
                <a:spcBef>
                  <a:spcPct val="0"/>
                </a:spcBef>
                <a:spcAft>
                  <a:spcPct val="0"/>
                </a:spcAft>
              </a:pPr>
              <a:t>27</a:t>
            </a:fld>
            <a:endParaRPr lang="en-GB">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0" name="Notes Placeholder 2"/>
          <p:cNvSpPr>
            <a:spLocks noGrp="1"/>
          </p:cNvSpPr>
          <p:nvPr>
            <p:ph type="body" idx="1"/>
          </p:nvPr>
        </p:nvSpPr>
        <p:spPr bwMode="auto">
          <a:xfrm>
            <a:off x="765175" y="4373563"/>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endParaRPr lang="en-GB" smtClean="0"/>
          </a:p>
        </p:txBody>
      </p:sp>
      <p:sp>
        <p:nvSpPr>
          <p:cNvPr id="583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B8D5B50-FD6B-4B00-83A3-369718501F5A}" type="slidenum">
              <a:rPr lang="en-GB">
                <a:cs typeface="Arial" pitchFamily="34" charset="0"/>
              </a:rPr>
              <a:pPr fontAlgn="base">
                <a:spcBef>
                  <a:spcPct val="0"/>
                </a:spcBef>
                <a:spcAft>
                  <a:spcPct val="0"/>
                </a:spcAft>
              </a:pPr>
              <a:t>28</a:t>
            </a:fld>
            <a:endParaRPr lang="en-GB">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endParaRPr lang="en-GB" smtClean="0"/>
          </a:p>
        </p:txBody>
      </p:sp>
      <p:sp>
        <p:nvSpPr>
          <p:cNvPr id="604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9EE835-2D4C-4984-A450-3FC535044ABD}" type="slidenum">
              <a:rPr lang="en-GB">
                <a:cs typeface="Arial" pitchFamily="34" charset="0"/>
              </a:rPr>
              <a:pPr fontAlgn="base">
                <a:spcBef>
                  <a:spcPct val="0"/>
                </a:spcBef>
                <a:spcAft>
                  <a:spcPct val="0"/>
                </a:spcAft>
              </a:pPr>
              <a:t>29</a:t>
            </a:fld>
            <a:endParaRPr lang="en-GB">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415DA1F-7B0C-41F8-9704-ABCC6C4A47FC}" type="slidenum">
              <a:rPr lang="en-GB"/>
              <a:pPr fontAlgn="base">
                <a:spcBef>
                  <a:spcPct val="0"/>
                </a:spcBef>
                <a:spcAft>
                  <a:spcPct val="0"/>
                </a:spcAft>
              </a:pPr>
              <a:t>31</a:t>
            </a:fld>
            <a:endParaRPr lang="en-GB"/>
          </a:p>
        </p:txBody>
      </p:sp>
      <p:sp>
        <p:nvSpPr>
          <p:cNvPr id="624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endParaRPr lang="en-GB" smtClean="0"/>
          </a:p>
        </p:txBody>
      </p:sp>
      <p:sp>
        <p:nvSpPr>
          <p:cNvPr id="6451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BE120F65-79A5-4688-BE62-E095D219D3EE}" type="slidenum">
              <a:rPr lang="en-GB"/>
              <a:pPr fontAlgn="base">
                <a:spcBef>
                  <a:spcPct val="0"/>
                </a:spcBef>
                <a:spcAft>
                  <a:spcPct val="0"/>
                </a:spcAft>
              </a:pPr>
              <a:t>32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C9FAF0C-0601-48B9-9A06-CD7EEB3A9784}" type="slidenum">
              <a:rPr lang="en-GB"/>
              <a:pPr fontAlgn="base">
                <a:spcBef>
                  <a:spcPct val="0"/>
                </a:spcBef>
                <a:spcAft>
                  <a:spcPct val="0"/>
                </a:spcAft>
              </a:pPr>
              <a:t>33</a:t>
            </a:fld>
            <a:endParaRPr lang="en-GB"/>
          </a:p>
        </p:txBody>
      </p:sp>
      <p:sp>
        <p:nvSpPr>
          <p:cNvPr id="665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endParaRPr lang="en-GB" smtClean="0"/>
          </a:p>
        </p:txBody>
      </p:sp>
      <p:sp>
        <p:nvSpPr>
          <p:cNvPr id="686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4708AC2-E9AC-48DD-8237-608160A2FE38}" type="slidenum">
              <a:rPr lang="en-GB">
                <a:cs typeface="Arial" pitchFamily="34" charset="0"/>
              </a:rPr>
              <a:pPr fontAlgn="base">
                <a:spcBef>
                  <a:spcPct val="0"/>
                </a:spcBef>
                <a:spcAft>
                  <a:spcPct val="0"/>
                </a:spcAft>
              </a:pPr>
              <a:t>36</a:t>
            </a:fld>
            <a:endParaRPr lang="en-GB">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Char char="•"/>
            </a:pPr>
            <a:endParaRPr lang="en-GB" smtClean="0"/>
          </a:p>
        </p:txBody>
      </p:sp>
      <p:sp>
        <p:nvSpPr>
          <p:cNvPr id="706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83833699-DC12-4A46-BA7E-400882B12A41}" type="slidenum">
              <a:rPr lang="en-GB">
                <a:cs typeface="Arial" pitchFamily="34" charset="0"/>
              </a:rPr>
              <a:pPr fontAlgn="base">
                <a:spcBef>
                  <a:spcPct val="0"/>
                </a:spcBef>
                <a:spcAft>
                  <a:spcPct val="0"/>
                </a:spcAft>
              </a:pPr>
              <a:t>39</a:t>
            </a:fld>
            <a:endParaRPr lang="en-GB">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 typeface="Wingdings" pitchFamily="2" charset="2"/>
              <a:buChar char="§"/>
            </a:pPr>
            <a:r>
              <a:rPr lang="en-GB" smtClean="0"/>
              <a:t>.</a:t>
            </a:r>
          </a:p>
        </p:txBody>
      </p:sp>
      <p:sp>
        <p:nvSpPr>
          <p:cNvPr id="727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799FA82-081B-4C45-86D0-4847BB90FFA4}" type="slidenum">
              <a:rPr lang="en-GB"/>
              <a:pPr fontAlgn="base">
                <a:spcBef>
                  <a:spcPct val="0"/>
                </a:spcBef>
                <a:spcAft>
                  <a:spcPct val="0"/>
                </a:spcAft>
              </a:pPr>
              <a:t>40</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6A21C827-7D44-41F8-8E24-A639BAB75142}" type="slidenum">
              <a:rPr lang="en-GB"/>
              <a:pPr fontAlgn="base">
                <a:spcBef>
                  <a:spcPct val="0"/>
                </a:spcBef>
                <a:spcAft>
                  <a:spcPct val="0"/>
                </a:spcAft>
              </a:pPr>
              <a:t>7</a:t>
            </a:fld>
            <a:endParaRPr lang="en-GB"/>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26AA01-F1A8-41D7-BE97-065E40AC32E4}" type="slidenum">
              <a:rPr lang="en-US" smtClean="0"/>
              <a:pPr eaLnBrk="1" hangingPunct="1"/>
              <a:t>70</a:t>
            </a:fld>
            <a:endParaRPr lang="en-US" smtClean="0"/>
          </a:p>
        </p:txBody>
      </p:sp>
      <p:sp>
        <p:nvSpPr>
          <p:cNvPr id="921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5114B92-ECEE-494D-B064-205BB24DDAF9}" type="slidenum">
              <a:rPr lang="en-US" sz="1200"/>
              <a:pPr algn="r" eaLnBrk="1" hangingPunct="1"/>
              <a:t>70</a:t>
            </a:fld>
            <a:endParaRPr lang="en-US" sz="1200"/>
          </a:p>
        </p:txBody>
      </p:sp>
      <p:sp>
        <p:nvSpPr>
          <p:cNvPr id="9216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052E797-35BF-4097-BE7A-D3B0B9ED21A5}" type="slidenum">
              <a:rPr lang="en-US" sz="1200">
                <a:latin typeface="Times New Roman" pitchFamily="18" charset="0"/>
              </a:rPr>
              <a:pPr algn="r" eaLnBrk="1" hangingPunct="1"/>
              <a:t>70</a:t>
            </a:fld>
            <a:endParaRPr lang="en-US" sz="1200">
              <a:latin typeface="Times New Roman" pitchFamily="18" charset="0"/>
            </a:endParaRPr>
          </a:p>
        </p:txBody>
      </p:sp>
      <p:sp>
        <p:nvSpPr>
          <p:cNvPr id="92165" name="Rectangle 2"/>
          <p:cNvSpPr>
            <a:spLocks noGrp="1" noRot="1" noChangeAspect="1" noChangeArrowheads="1" noTextEdit="1"/>
          </p:cNvSpPr>
          <p:nvPr>
            <p:ph type="sldImg"/>
          </p:nvPr>
        </p:nvSpPr>
        <p:spPr>
          <a:ln/>
        </p:spPr>
      </p:sp>
      <p:sp>
        <p:nvSpPr>
          <p:cNvPr id="9216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6586CE-8CB3-438B-9EA2-888801E1DAC3}" type="slidenum">
              <a:rPr lang="en-US" smtClean="0"/>
              <a:pPr eaLnBrk="1" hangingPunct="1"/>
              <a:t>72</a:t>
            </a:fld>
            <a:endParaRPr lang="en-US" smtClean="0"/>
          </a:p>
        </p:txBody>
      </p:sp>
      <p:sp>
        <p:nvSpPr>
          <p:cNvPr id="9728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230F18D-3624-4278-B287-58AD067359A5}" type="slidenum">
              <a:rPr lang="en-US" sz="1200"/>
              <a:pPr algn="r" eaLnBrk="1" hangingPunct="1"/>
              <a:t>72</a:t>
            </a:fld>
            <a:endParaRPr lang="en-US" sz="1200"/>
          </a:p>
        </p:txBody>
      </p:sp>
      <p:sp>
        <p:nvSpPr>
          <p:cNvPr id="9728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4F3AF102-A392-4C84-A7DC-A4D356C1FD94}" type="slidenum">
              <a:rPr lang="en-US" sz="1200">
                <a:latin typeface="Times New Roman" pitchFamily="18" charset="0"/>
              </a:rPr>
              <a:pPr algn="r" eaLnBrk="1" hangingPunct="1"/>
              <a:t>72</a:t>
            </a:fld>
            <a:endParaRPr lang="en-US" sz="1200">
              <a:latin typeface="Times New Roman" pitchFamily="18" charset="0"/>
            </a:endParaRPr>
          </a:p>
        </p:txBody>
      </p:sp>
      <p:sp>
        <p:nvSpPr>
          <p:cNvPr id="97285" name="Rectangle 2"/>
          <p:cNvSpPr>
            <a:spLocks noGrp="1" noRot="1" noChangeAspect="1" noChangeArrowheads="1" noTextEdit="1"/>
          </p:cNvSpPr>
          <p:nvPr>
            <p:ph type="sldImg"/>
          </p:nvPr>
        </p:nvSpPr>
        <p:spPr>
          <a:ln/>
        </p:spPr>
      </p:sp>
      <p:sp>
        <p:nvSpPr>
          <p:cNvPr id="9728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26AA01-F1A8-41D7-BE97-065E40AC32E4}" type="slidenum">
              <a:rPr lang="en-US" smtClean="0"/>
              <a:pPr eaLnBrk="1" hangingPunct="1"/>
              <a:t>81</a:t>
            </a:fld>
            <a:endParaRPr lang="en-US" smtClean="0"/>
          </a:p>
        </p:txBody>
      </p:sp>
      <p:sp>
        <p:nvSpPr>
          <p:cNvPr id="9216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5114B92-ECEE-494D-B064-205BB24DDAF9}" type="slidenum">
              <a:rPr lang="en-US" sz="1200"/>
              <a:pPr algn="r" eaLnBrk="1" hangingPunct="1"/>
              <a:t>81</a:t>
            </a:fld>
            <a:endParaRPr lang="en-US" sz="1200"/>
          </a:p>
        </p:txBody>
      </p:sp>
      <p:sp>
        <p:nvSpPr>
          <p:cNvPr id="9216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3052E797-35BF-4097-BE7A-D3B0B9ED21A5}" type="slidenum">
              <a:rPr lang="en-US" sz="1200">
                <a:latin typeface="Times New Roman" pitchFamily="18" charset="0"/>
              </a:rPr>
              <a:pPr algn="r" eaLnBrk="1" hangingPunct="1"/>
              <a:t>81</a:t>
            </a:fld>
            <a:endParaRPr lang="en-US" sz="1200">
              <a:latin typeface="Times New Roman" pitchFamily="18" charset="0"/>
            </a:endParaRPr>
          </a:p>
        </p:txBody>
      </p:sp>
      <p:sp>
        <p:nvSpPr>
          <p:cNvPr id="92165" name="Rectangle 2"/>
          <p:cNvSpPr>
            <a:spLocks noGrp="1" noRot="1" noChangeAspect="1" noChangeArrowheads="1" noTextEdit="1"/>
          </p:cNvSpPr>
          <p:nvPr>
            <p:ph type="sldImg"/>
          </p:nvPr>
        </p:nvSpPr>
        <p:spPr>
          <a:ln/>
        </p:spPr>
      </p:sp>
      <p:sp>
        <p:nvSpPr>
          <p:cNvPr id="9216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0F7D9C-1E67-492C-B1FA-7AA723641E19}" type="slidenum">
              <a:rPr lang="en-US" smtClean="0"/>
              <a:pPr eaLnBrk="1" hangingPunct="1"/>
              <a:t>82</a:t>
            </a:fld>
            <a:endParaRPr lang="en-US" smtClean="0"/>
          </a:p>
        </p:txBody>
      </p:sp>
      <p:sp>
        <p:nvSpPr>
          <p:cNvPr id="942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6FF1F96-9EE8-479D-AE66-BE924C28D8E3}" type="slidenum">
              <a:rPr lang="en-US" sz="1200"/>
              <a:pPr algn="r" eaLnBrk="1" hangingPunct="1"/>
              <a:t>82</a:t>
            </a:fld>
            <a:endParaRPr lang="en-US" sz="1200"/>
          </a:p>
        </p:txBody>
      </p:sp>
      <p:sp>
        <p:nvSpPr>
          <p:cNvPr id="9421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52EC503F-250C-4CE7-BA9E-2ECCBFD46A31}" type="slidenum">
              <a:rPr lang="en-US" sz="1200">
                <a:latin typeface="Times New Roman" pitchFamily="18" charset="0"/>
              </a:rPr>
              <a:pPr algn="r" eaLnBrk="1" hangingPunct="1"/>
              <a:t>82</a:t>
            </a:fld>
            <a:endParaRPr lang="en-US" sz="1200">
              <a:latin typeface="Times New Roman" pitchFamily="18" charset="0"/>
            </a:endParaRPr>
          </a:p>
        </p:txBody>
      </p:sp>
      <p:sp>
        <p:nvSpPr>
          <p:cNvPr id="94213" name="Rectangle 2"/>
          <p:cNvSpPr>
            <a:spLocks noGrp="1" noRot="1" noChangeAspect="1" noChangeArrowheads="1" noTextEdit="1"/>
          </p:cNvSpPr>
          <p:nvPr>
            <p:ph type="sldImg"/>
          </p:nvPr>
        </p:nvSpPr>
        <p:spPr>
          <a:ln/>
        </p:spPr>
      </p:sp>
      <p:sp>
        <p:nvSpPr>
          <p:cNvPr id="9421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62DE219-127D-4361-AC8D-0A374F5ED79D}" type="slidenum">
              <a:rPr lang="en-GB"/>
              <a:pPr fontAlgn="base">
                <a:spcBef>
                  <a:spcPct val="0"/>
                </a:spcBef>
                <a:spcAft>
                  <a:spcPct val="0"/>
                </a:spcAft>
              </a:pPr>
              <a:t>8</a:t>
            </a:fld>
            <a:endParaRPr lang="en-GB"/>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3E66EC2-C572-40E0-9642-94CE15E9B192}" type="slidenum">
              <a:rPr lang="en-GB"/>
              <a:pPr fontAlgn="base">
                <a:spcBef>
                  <a:spcPct val="0"/>
                </a:spcBef>
                <a:spcAft>
                  <a:spcPct val="0"/>
                </a:spcAft>
              </a:pPr>
              <a:t>9</a:t>
            </a:fld>
            <a:endParaRPr lang="en-GB"/>
          </a:p>
        </p:txBody>
      </p:sp>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A22378F-8DC2-470E-9A97-A0E540103CFF}" type="slidenum">
              <a:rPr lang="en-GB"/>
              <a:pPr fontAlgn="base">
                <a:spcBef>
                  <a:spcPct val="0"/>
                </a:spcBef>
                <a:spcAft>
                  <a:spcPct val="0"/>
                </a:spcAft>
              </a:pPr>
              <a:t>10</a:t>
            </a:fld>
            <a:endParaRPr lang="en-GB"/>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04E8337-9E17-473A-9107-9C28FFF8388D}" type="slidenum">
              <a:rPr lang="en-GB"/>
              <a:pPr fontAlgn="base">
                <a:spcBef>
                  <a:spcPct val="0"/>
                </a:spcBef>
                <a:spcAft>
                  <a:spcPct val="0"/>
                </a:spcAft>
              </a:pPr>
              <a:t>11</a:t>
            </a:fld>
            <a:endParaRPr lang="en-GB"/>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9BBB88B6-3CBA-454D-8942-7C1B84F1FBE9}" type="slidenum">
              <a:rPr lang="en-GB"/>
              <a:pPr fontAlgn="base">
                <a:spcBef>
                  <a:spcPct val="0"/>
                </a:spcBef>
                <a:spcAft>
                  <a:spcPct val="0"/>
                </a:spcAft>
              </a:pPr>
              <a:t>12</a:t>
            </a:fld>
            <a:endParaRPr lang="en-GB"/>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BD955EB-812D-4E60-BDCD-36642DCD5416}" type="datetimeFigureOut">
              <a:rPr lang="en-GB" smtClean="0"/>
              <a:t>06/05/2012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730841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D955EB-812D-4E60-BDCD-36642DCD5416}" type="datetimeFigureOut">
              <a:rPr lang="en-GB" smtClean="0"/>
              <a:t>06/05/2012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2786448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D955EB-812D-4E60-BDCD-36642DCD5416}" type="datetimeFigureOut">
              <a:rPr lang="en-GB" smtClean="0"/>
              <a:t>06/05/2012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3655581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1182688" y="2017713"/>
            <a:ext cx="3810000" cy="4114800"/>
          </a:xfrm>
        </p:spPr>
        <p:txBody>
          <a:bodyPr/>
          <a:lstStyle/>
          <a:p>
            <a:pPr lvl="0"/>
            <a:endParaRPr lang="en-GB" noProof="0" smtClean="0"/>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EABF696F-AA88-4623-9195-02A14B29399E}" type="slidenum">
              <a:rPr lang="en-US"/>
              <a:pPr>
                <a:defRPr/>
              </a:pPr>
              <a:t>‹#›</a:t>
            </a:fld>
            <a:endParaRPr lang="en-US"/>
          </a:p>
        </p:txBody>
      </p:sp>
    </p:spTree>
    <p:extLst>
      <p:ext uri="{BB962C8B-B14F-4D97-AF65-F5344CB8AC3E}">
        <p14:creationId xmlns:p14="http://schemas.microsoft.com/office/powerpoint/2010/main" val="1443397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BD955EB-812D-4E60-BDCD-36642DCD5416}" type="datetimeFigureOut">
              <a:rPr lang="en-GB" smtClean="0"/>
              <a:t>06/05/2012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3368908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D955EB-812D-4E60-BDCD-36642DCD5416}" type="datetimeFigureOut">
              <a:rPr lang="en-GB" smtClean="0"/>
              <a:t>06/05/2012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63482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BD955EB-812D-4E60-BDCD-36642DCD5416}" type="datetimeFigureOut">
              <a:rPr lang="en-GB" smtClean="0"/>
              <a:t>06/05/2012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357501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BD955EB-812D-4E60-BDCD-36642DCD5416}" type="datetimeFigureOut">
              <a:rPr lang="en-GB" smtClean="0"/>
              <a:t>06/05/2012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58631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BD955EB-812D-4E60-BDCD-36642DCD5416}" type="datetimeFigureOut">
              <a:rPr lang="en-GB" smtClean="0"/>
              <a:t>06/05/2012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2892683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955EB-812D-4E60-BDCD-36642DCD5416}" type="datetimeFigureOut">
              <a:rPr lang="en-GB" smtClean="0"/>
              <a:t>06/05/2012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1315490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55EB-812D-4E60-BDCD-36642DCD5416}" type="datetimeFigureOut">
              <a:rPr lang="en-GB" smtClean="0"/>
              <a:t>06/05/2012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56246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55EB-812D-4E60-BDCD-36642DCD5416}" type="datetimeFigureOut">
              <a:rPr lang="en-GB" smtClean="0"/>
              <a:t>06/05/2012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C729AF-66A9-4D92-9928-35DAA97FFC40}" type="slidenum">
              <a:rPr lang="en-GB" smtClean="0"/>
              <a:t>‹#›</a:t>
            </a:fld>
            <a:endParaRPr lang="en-GB"/>
          </a:p>
        </p:txBody>
      </p:sp>
    </p:spTree>
    <p:extLst>
      <p:ext uri="{BB962C8B-B14F-4D97-AF65-F5344CB8AC3E}">
        <p14:creationId xmlns:p14="http://schemas.microsoft.com/office/powerpoint/2010/main" val="68856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955EB-812D-4E60-BDCD-36642DCD5416}" type="datetimeFigureOut">
              <a:rPr lang="en-GB" smtClean="0"/>
              <a:t>06/05/2012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729AF-66A9-4D92-9928-35DAA97FFC40}" type="slidenum">
              <a:rPr lang="en-GB" smtClean="0"/>
              <a:t>‹#›</a:t>
            </a:fld>
            <a:endParaRPr lang="en-GB"/>
          </a:p>
        </p:txBody>
      </p:sp>
    </p:spTree>
    <p:extLst>
      <p:ext uri="{BB962C8B-B14F-4D97-AF65-F5344CB8AC3E}">
        <p14:creationId xmlns:p14="http://schemas.microsoft.com/office/powerpoint/2010/main" val="1690741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eterscottconsult.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sra.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Microsoft_Word_97_-_2003_Document1.doc"/></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85800" y="1556793"/>
            <a:ext cx="7772400" cy="2043658"/>
          </a:xfrm>
        </p:spPr>
        <p:txBody>
          <a:bodyPr>
            <a:normAutofit fontScale="90000"/>
          </a:bodyPr>
          <a:lstStyle/>
          <a:p>
            <a:pPr algn="l"/>
            <a:r>
              <a:rPr lang="en-GB" dirty="0" smtClean="0"/>
              <a:t>How to approach outcomes focused regulation and the new Code of Conduct</a:t>
            </a:r>
          </a:p>
        </p:txBody>
      </p:sp>
      <p:sp>
        <p:nvSpPr>
          <p:cNvPr id="2" name="Subtitle 1"/>
          <p:cNvSpPr>
            <a:spLocks noGrp="1"/>
          </p:cNvSpPr>
          <p:nvPr>
            <p:ph type="subTitle" idx="1"/>
          </p:nvPr>
        </p:nvSpPr>
        <p:spPr>
          <a:xfrm>
            <a:off x="899592" y="4797152"/>
            <a:ext cx="6872808" cy="1296144"/>
          </a:xfrm>
        </p:spPr>
        <p:txBody>
          <a:bodyPr>
            <a:normAutofit/>
          </a:bodyPr>
          <a:lstStyle/>
          <a:p>
            <a:pPr algn="l"/>
            <a:r>
              <a:rPr lang="en-GB" sz="2400" dirty="0" smtClean="0"/>
              <a:t>Peter Scott Consulting</a:t>
            </a:r>
          </a:p>
          <a:p>
            <a:pPr algn="l"/>
            <a:r>
              <a:rPr lang="en-GB" sz="2400" dirty="0" smtClean="0">
                <a:hlinkClick r:id="rId3"/>
              </a:rPr>
              <a:t>www.peterscottconsult.co.uk</a:t>
            </a:r>
            <a:r>
              <a:rPr lang="en-GB" sz="2400" dirty="0" smtClean="0"/>
              <a:t> </a:t>
            </a:r>
            <a:endParaRPr lang="en-GB" sz="2400" dirty="0"/>
          </a:p>
        </p:txBody>
      </p:sp>
    </p:spTree>
    <p:extLst>
      <p:ext uri="{BB962C8B-B14F-4D97-AF65-F5344CB8AC3E}">
        <p14:creationId xmlns:p14="http://schemas.microsoft.com/office/powerpoint/2010/main" val="429056555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algn="l"/>
            <a:r>
              <a:rPr lang="en-GB" dirty="0" smtClean="0"/>
              <a:t>The Principles</a:t>
            </a:r>
          </a:p>
        </p:txBody>
      </p:sp>
      <p:sp>
        <p:nvSpPr>
          <p:cNvPr id="10243" name="Rectangle 3"/>
          <p:cNvSpPr>
            <a:spLocks noGrp="1" noChangeArrowheads="1"/>
          </p:cNvSpPr>
          <p:nvPr>
            <p:ph type="body" idx="1"/>
          </p:nvPr>
        </p:nvSpPr>
        <p:spPr>
          <a:xfrm>
            <a:off x="467544" y="1628800"/>
            <a:ext cx="8229600" cy="4525963"/>
          </a:xfrm>
        </p:spPr>
        <p:txBody>
          <a:bodyPr rtlCol="0">
            <a:normAutofit/>
          </a:bodyPr>
          <a:lstStyle/>
          <a:p>
            <a:pPr marL="0" indent="0" fontAlgn="auto">
              <a:spcAft>
                <a:spcPts val="0"/>
              </a:spcAft>
              <a:buNone/>
              <a:defRPr/>
            </a:pPr>
            <a:r>
              <a:rPr lang="en-GB" sz="2400" b="1" dirty="0" smtClean="0"/>
              <a:t>Mandatory</a:t>
            </a:r>
          </a:p>
          <a:p>
            <a:pPr fontAlgn="auto">
              <a:spcAft>
                <a:spcPts val="0"/>
              </a:spcAft>
              <a:defRPr/>
            </a:pPr>
            <a:r>
              <a:rPr lang="en-GB" sz="2400" b="1" dirty="0" smtClean="0"/>
              <a:t>Six will be familiar to you:</a:t>
            </a:r>
            <a:endParaRPr lang="en-GB" sz="2400" b="1" dirty="0"/>
          </a:p>
          <a:p>
            <a:pPr lvl="1" fontAlgn="auto">
              <a:spcAft>
                <a:spcPts val="0"/>
              </a:spcAft>
              <a:defRPr/>
            </a:pPr>
            <a:r>
              <a:rPr lang="en-GB" sz="2000" dirty="0"/>
              <a:t>integrity;</a:t>
            </a:r>
          </a:p>
          <a:p>
            <a:pPr lvl="1" fontAlgn="auto">
              <a:spcAft>
                <a:spcPts val="0"/>
              </a:spcAft>
              <a:defRPr/>
            </a:pPr>
            <a:r>
              <a:rPr lang="en-GB" sz="2000" dirty="0"/>
              <a:t>independence; </a:t>
            </a:r>
          </a:p>
          <a:p>
            <a:pPr lvl="1" fontAlgn="auto">
              <a:spcAft>
                <a:spcPts val="0"/>
              </a:spcAft>
              <a:defRPr/>
            </a:pPr>
            <a:r>
              <a:rPr lang="en-GB" sz="2000" dirty="0"/>
              <a:t>best interests of clients;</a:t>
            </a:r>
          </a:p>
          <a:p>
            <a:pPr lvl="1" fontAlgn="auto">
              <a:spcAft>
                <a:spcPts val="0"/>
              </a:spcAft>
              <a:defRPr/>
            </a:pPr>
            <a:r>
              <a:rPr lang="en-GB" sz="2000" dirty="0"/>
              <a:t>proper standard of service; </a:t>
            </a:r>
          </a:p>
          <a:p>
            <a:pPr lvl="1" fontAlgn="auto">
              <a:spcAft>
                <a:spcPts val="0"/>
              </a:spcAft>
              <a:defRPr/>
            </a:pPr>
            <a:r>
              <a:rPr lang="en-GB" sz="2000" dirty="0"/>
              <a:t>uphold rule of law and proper administration of justice; and </a:t>
            </a:r>
          </a:p>
          <a:p>
            <a:pPr lvl="1" fontAlgn="auto">
              <a:spcAft>
                <a:spcPts val="0"/>
              </a:spcAft>
              <a:defRPr/>
            </a:pPr>
            <a:r>
              <a:rPr lang="en-GB" sz="2000" dirty="0"/>
              <a:t>maintenance of the trust the public places in you and the provision of legal services</a:t>
            </a:r>
            <a:r>
              <a:rPr lang="en-GB" sz="2000" dirty="0" smtClean="0"/>
              <a:t>.</a:t>
            </a:r>
          </a:p>
          <a:p>
            <a:pPr marL="457200" lvl="1" indent="0" fontAlgn="auto">
              <a:spcAft>
                <a:spcPts val="0"/>
              </a:spcAft>
              <a:buFont typeface="Arial" pitchFamily="34" charset="0"/>
              <a:buNone/>
              <a:defRPr/>
            </a:pPr>
            <a:endParaRPr lang="en-GB" sz="2000" dirty="0"/>
          </a:p>
          <a:p>
            <a:pPr fontAlgn="auto">
              <a:spcAft>
                <a:spcPts val="0"/>
              </a:spcAft>
              <a:defRPr/>
            </a:pPr>
            <a:r>
              <a:rPr lang="en-GB" sz="2400" b="1" dirty="0" smtClean="0"/>
              <a:t>Four are new …</a:t>
            </a:r>
            <a:endParaRPr lang="en-GB" sz="2400" b="1" dirty="0"/>
          </a:p>
        </p:txBody>
      </p:sp>
    </p:spTree>
    <p:extLst>
      <p:ext uri="{BB962C8B-B14F-4D97-AF65-F5344CB8AC3E}">
        <p14:creationId xmlns:p14="http://schemas.microsoft.com/office/powerpoint/2010/main" val="3971510741"/>
      </p:ext>
    </p:extLst>
  </p:cSld>
  <p:clrMapOvr>
    <a:masterClrMapping/>
  </p:clrMapOvr>
  <p:transition/>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018458"/>
          </a:xfrm>
        </p:spPr>
        <p:txBody>
          <a:bodyPr/>
          <a:lstStyle/>
          <a:p>
            <a:pPr algn="l"/>
            <a:r>
              <a:rPr lang="en-GB" dirty="0" smtClean="0"/>
              <a:t>Any questions?</a:t>
            </a:r>
            <a:endParaRPr lang="en-GB" dirty="0"/>
          </a:p>
        </p:txBody>
      </p:sp>
    </p:spTree>
    <p:extLst>
      <p:ext uri="{BB962C8B-B14F-4D97-AF65-F5344CB8AC3E}">
        <p14:creationId xmlns:p14="http://schemas.microsoft.com/office/powerpoint/2010/main" val="399159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algn="l"/>
            <a:r>
              <a:rPr lang="en-GB" sz="2800" b="1" dirty="0" smtClean="0"/>
              <a:t>The Principles continued …..</a:t>
            </a:r>
          </a:p>
        </p:txBody>
      </p:sp>
      <p:sp>
        <p:nvSpPr>
          <p:cNvPr id="30722" name="Rectangle 3"/>
          <p:cNvSpPr>
            <a:spLocks noGrp="1" noChangeArrowheads="1"/>
          </p:cNvSpPr>
          <p:nvPr>
            <p:ph type="body" idx="1"/>
          </p:nvPr>
        </p:nvSpPr>
        <p:spPr>
          <a:xfrm>
            <a:off x="457200" y="1557338"/>
            <a:ext cx="8229600" cy="4895850"/>
          </a:xfrm>
        </p:spPr>
        <p:txBody>
          <a:bodyPr/>
          <a:lstStyle/>
          <a:p>
            <a:pPr marL="457200" lvl="1" indent="0">
              <a:buNone/>
            </a:pPr>
            <a:r>
              <a:rPr lang="en-GB" sz="1800" dirty="0" smtClean="0"/>
              <a:t>Comply with your legal and regulatory obligations and deal with your regulators and ombudsmen in an open, timely and co-operative manner;</a:t>
            </a:r>
          </a:p>
          <a:p>
            <a:pPr marL="457200" lvl="1" indent="0">
              <a:buFont typeface="Arial" pitchFamily="34" charset="0"/>
              <a:buNone/>
            </a:pPr>
            <a:endParaRPr lang="en-GB" sz="1800" dirty="0" smtClean="0"/>
          </a:p>
          <a:p>
            <a:pPr marL="457200" lvl="1" indent="0">
              <a:buFont typeface="Arial" pitchFamily="34" charset="0"/>
              <a:buNone/>
            </a:pPr>
            <a:r>
              <a:rPr lang="en-GB" sz="1800" dirty="0" smtClean="0"/>
              <a:t>Run your business or carry out your role in the business effectively and in accordance with proper governance and sound financial and risk management principles;</a:t>
            </a:r>
          </a:p>
          <a:p>
            <a:pPr marL="457200" lvl="1" indent="0">
              <a:buFont typeface="Arial" pitchFamily="34" charset="0"/>
              <a:buNone/>
            </a:pPr>
            <a:endParaRPr lang="en-GB" sz="1800" dirty="0" smtClean="0"/>
          </a:p>
          <a:p>
            <a:pPr marL="457200" lvl="1" indent="0">
              <a:buFont typeface="Arial" pitchFamily="34" charset="0"/>
              <a:buNone/>
            </a:pPr>
            <a:r>
              <a:rPr lang="en-GB" sz="1800" dirty="0" smtClean="0"/>
              <a:t>Run your business or carry out your role in the business in a way that encourages equality of opportunity and respect for diversity;</a:t>
            </a:r>
          </a:p>
          <a:p>
            <a:pPr marL="457200" lvl="1" indent="0">
              <a:buFont typeface="Arial" pitchFamily="34" charset="0"/>
              <a:buNone/>
            </a:pPr>
            <a:endParaRPr lang="en-GB" sz="1800" dirty="0" smtClean="0"/>
          </a:p>
          <a:p>
            <a:pPr marL="457200" lvl="1" indent="0">
              <a:buFont typeface="Arial" pitchFamily="34" charset="0"/>
              <a:buNone/>
            </a:pPr>
            <a:r>
              <a:rPr lang="en-GB" sz="1800" dirty="0" smtClean="0"/>
              <a:t>Protect client money and assets.</a:t>
            </a:r>
          </a:p>
          <a:p>
            <a:pPr marL="457200" lvl="1" indent="0">
              <a:buFont typeface="Arial" pitchFamily="34" charset="0"/>
              <a:buNone/>
            </a:pPr>
            <a:endParaRPr lang="en-GB" sz="2400" dirty="0" smtClean="0"/>
          </a:p>
          <a:p>
            <a:pPr marL="457200" lvl="1" indent="0">
              <a:buFont typeface="Arial" pitchFamily="34" charset="0"/>
              <a:buNone/>
            </a:pPr>
            <a:endParaRPr lang="en-GB" sz="2400" dirty="0" smtClean="0"/>
          </a:p>
          <a:p>
            <a:pPr marL="457200" lvl="1" indent="0">
              <a:buFont typeface="Arial" pitchFamily="34" charset="0"/>
              <a:buNone/>
            </a:pPr>
            <a:endParaRPr lang="en-GB" sz="2400" dirty="0" smtClean="0"/>
          </a:p>
        </p:txBody>
      </p:sp>
    </p:spTree>
    <p:extLst>
      <p:ext uri="{BB962C8B-B14F-4D97-AF65-F5344CB8AC3E}">
        <p14:creationId xmlns:p14="http://schemas.microsoft.com/office/powerpoint/2010/main" val="35594726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algn="l"/>
            <a:r>
              <a:rPr lang="en-GB" sz="2800" b="1" dirty="0" smtClean="0"/>
              <a:t>The Code of Conduct</a:t>
            </a:r>
          </a:p>
        </p:txBody>
      </p:sp>
      <p:sp>
        <p:nvSpPr>
          <p:cNvPr id="14339" name="Rectangle 3"/>
          <p:cNvSpPr>
            <a:spLocks noGrp="1" noChangeArrowheads="1"/>
          </p:cNvSpPr>
          <p:nvPr>
            <p:ph type="body" idx="1"/>
          </p:nvPr>
        </p:nvSpPr>
        <p:spPr/>
        <p:txBody>
          <a:bodyPr rtlCol="0">
            <a:normAutofit fontScale="92500" lnSpcReduction="10000"/>
          </a:bodyPr>
          <a:lstStyle/>
          <a:p>
            <a:pPr fontAlgn="auto">
              <a:spcAft>
                <a:spcPts val="0"/>
              </a:spcAft>
              <a:defRPr/>
            </a:pPr>
            <a:r>
              <a:rPr lang="en-GB" sz="2000" dirty="0" smtClean="0"/>
              <a:t>Requirements of the Code are expressed </a:t>
            </a:r>
            <a:r>
              <a:rPr lang="en-GB" sz="2000" dirty="0"/>
              <a:t>as </a:t>
            </a:r>
            <a:r>
              <a:rPr lang="en-GB" sz="2000" b="1" dirty="0" smtClean="0"/>
              <a:t>outcomes</a:t>
            </a:r>
            <a:r>
              <a:rPr lang="en-GB" sz="2000" dirty="0" smtClean="0"/>
              <a:t>, which are </a:t>
            </a:r>
            <a:r>
              <a:rPr lang="en-GB" sz="2000" b="1" dirty="0" smtClean="0"/>
              <a:t>mandatory</a:t>
            </a:r>
          </a:p>
          <a:p>
            <a:pPr fontAlgn="auto">
              <a:spcAft>
                <a:spcPts val="0"/>
              </a:spcAft>
              <a:defRPr/>
            </a:pPr>
            <a:endParaRPr lang="en-GB" sz="2000" b="1" dirty="0"/>
          </a:p>
          <a:p>
            <a:pPr fontAlgn="auto">
              <a:spcAft>
                <a:spcPts val="0"/>
              </a:spcAft>
              <a:defRPr/>
            </a:pPr>
            <a:r>
              <a:rPr lang="en-GB" sz="2000" b="1" dirty="0" smtClean="0"/>
              <a:t>Outcomes</a:t>
            </a:r>
            <a:r>
              <a:rPr lang="en-GB" sz="2000" dirty="0" smtClean="0"/>
              <a:t> describe what you are expected to do in order to comply with the relevant Principles </a:t>
            </a:r>
          </a:p>
          <a:p>
            <a:pPr marL="0" indent="0" fontAlgn="auto">
              <a:spcAft>
                <a:spcPts val="0"/>
              </a:spcAft>
              <a:buNone/>
              <a:defRPr/>
            </a:pPr>
            <a:endParaRPr lang="en-GB" sz="2000" dirty="0" smtClean="0"/>
          </a:p>
          <a:p>
            <a:pPr fontAlgn="auto">
              <a:spcAft>
                <a:spcPts val="0"/>
              </a:spcAft>
              <a:defRPr/>
            </a:pPr>
            <a:r>
              <a:rPr lang="en-GB" sz="2000" b="1" dirty="0" smtClean="0"/>
              <a:t>NB - </a:t>
            </a:r>
            <a:r>
              <a:rPr lang="en-GB" sz="2000" dirty="0" smtClean="0"/>
              <a:t>the Outcomes set out in the Code are not an exhaustive list of the application of all the Principles</a:t>
            </a:r>
            <a:endParaRPr lang="en-GB" sz="2000" dirty="0"/>
          </a:p>
          <a:p>
            <a:pPr marL="0" indent="0" fontAlgn="auto">
              <a:spcAft>
                <a:spcPts val="0"/>
              </a:spcAft>
              <a:buNone/>
              <a:defRPr/>
            </a:pPr>
            <a:endParaRPr lang="en-GB" sz="2000" dirty="0"/>
          </a:p>
          <a:p>
            <a:pPr>
              <a:defRPr/>
            </a:pPr>
            <a:r>
              <a:rPr lang="en-GB" sz="2000" dirty="0" smtClean="0"/>
              <a:t>Supplemented by </a:t>
            </a:r>
            <a:r>
              <a:rPr lang="en-GB" sz="2000" b="1" dirty="0" smtClean="0"/>
              <a:t>Indicative behaviours</a:t>
            </a:r>
            <a:r>
              <a:rPr lang="en-GB" sz="2000" dirty="0" smtClean="0"/>
              <a:t>, which are examples of behaviour in respect of </a:t>
            </a:r>
            <a:r>
              <a:rPr lang="en-GB" sz="2000" dirty="0"/>
              <a:t>achieving </a:t>
            </a:r>
            <a:r>
              <a:rPr lang="en-GB" sz="2000" dirty="0" smtClean="0"/>
              <a:t>outcomes  and are </a:t>
            </a:r>
            <a:r>
              <a:rPr lang="en-GB" sz="2000" b="1" dirty="0" smtClean="0"/>
              <a:t>non mandatory</a:t>
            </a:r>
          </a:p>
          <a:p>
            <a:pPr fontAlgn="auto">
              <a:spcAft>
                <a:spcPts val="0"/>
              </a:spcAft>
              <a:buFontTx/>
              <a:buNone/>
              <a:defRPr/>
            </a:pPr>
            <a:endParaRPr lang="en-GB" sz="2000" dirty="0"/>
          </a:p>
          <a:p>
            <a:pPr fontAlgn="auto">
              <a:spcAft>
                <a:spcPts val="0"/>
              </a:spcAft>
              <a:buFontTx/>
              <a:buNone/>
              <a:defRPr/>
            </a:pPr>
            <a:endParaRPr lang="en-GB" sz="2000" dirty="0"/>
          </a:p>
          <a:p>
            <a:pPr fontAlgn="auto">
              <a:spcAft>
                <a:spcPts val="0"/>
              </a:spcAft>
              <a:buFontTx/>
              <a:buNone/>
              <a:defRPr/>
            </a:pPr>
            <a:r>
              <a:rPr lang="en-GB" dirty="0"/>
              <a:t>	</a:t>
            </a:r>
            <a:endParaRPr lang="en-GB" b="1" dirty="0"/>
          </a:p>
        </p:txBody>
      </p:sp>
    </p:spTree>
    <p:extLst>
      <p:ext uri="{BB962C8B-B14F-4D97-AF65-F5344CB8AC3E}">
        <p14:creationId xmlns:p14="http://schemas.microsoft.com/office/powerpoint/2010/main" val="21728861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normAutofit/>
          </a:bodyPr>
          <a:lstStyle/>
          <a:p>
            <a:pPr algn="l"/>
            <a:r>
              <a:rPr lang="en-GB" sz="3200" b="1" dirty="0" smtClean="0"/>
              <a:t>The structure of the Code of Conduct  </a:t>
            </a:r>
          </a:p>
        </p:txBody>
      </p:sp>
      <p:sp>
        <p:nvSpPr>
          <p:cNvPr id="34818" name="Rectangle 3"/>
          <p:cNvSpPr>
            <a:spLocks noGrp="1" noChangeArrowheads="1"/>
          </p:cNvSpPr>
          <p:nvPr>
            <p:ph type="body" idx="1"/>
          </p:nvPr>
        </p:nvSpPr>
        <p:spPr/>
        <p:txBody>
          <a:bodyPr/>
          <a:lstStyle/>
          <a:p>
            <a:pPr marL="0" indent="0">
              <a:lnSpc>
                <a:spcPct val="80000"/>
              </a:lnSpc>
              <a:buNone/>
            </a:pPr>
            <a:r>
              <a:rPr lang="en-GB" sz="2800" dirty="0" smtClean="0"/>
              <a:t>Divided into four sections:</a:t>
            </a:r>
          </a:p>
          <a:p>
            <a:pPr>
              <a:lnSpc>
                <a:spcPct val="80000"/>
              </a:lnSpc>
              <a:buFontTx/>
              <a:buNone/>
            </a:pPr>
            <a:endParaRPr lang="en-GB" sz="2800" dirty="0" smtClean="0"/>
          </a:p>
          <a:p>
            <a:pPr lvl="1">
              <a:lnSpc>
                <a:spcPct val="80000"/>
              </a:lnSpc>
            </a:pPr>
            <a:r>
              <a:rPr lang="en-GB" sz="2400" dirty="0" smtClean="0"/>
              <a:t>You and your client</a:t>
            </a:r>
          </a:p>
          <a:p>
            <a:pPr lvl="1">
              <a:lnSpc>
                <a:spcPct val="80000"/>
              </a:lnSpc>
            </a:pPr>
            <a:endParaRPr lang="en-GB" sz="2400" dirty="0" smtClean="0"/>
          </a:p>
          <a:p>
            <a:pPr lvl="1">
              <a:lnSpc>
                <a:spcPct val="80000"/>
              </a:lnSpc>
            </a:pPr>
            <a:r>
              <a:rPr lang="en-GB" sz="2400" dirty="0" smtClean="0"/>
              <a:t>You and your business</a:t>
            </a:r>
          </a:p>
          <a:p>
            <a:pPr lvl="1">
              <a:lnSpc>
                <a:spcPct val="80000"/>
              </a:lnSpc>
            </a:pPr>
            <a:endParaRPr lang="en-GB" sz="2400" dirty="0" smtClean="0"/>
          </a:p>
          <a:p>
            <a:pPr lvl="1">
              <a:lnSpc>
                <a:spcPct val="80000"/>
              </a:lnSpc>
            </a:pPr>
            <a:r>
              <a:rPr lang="en-GB" sz="2400" dirty="0" smtClean="0"/>
              <a:t>You and your regulator</a:t>
            </a:r>
          </a:p>
          <a:p>
            <a:pPr lvl="1">
              <a:lnSpc>
                <a:spcPct val="80000"/>
              </a:lnSpc>
            </a:pPr>
            <a:endParaRPr lang="en-GB" sz="2400" dirty="0" smtClean="0"/>
          </a:p>
          <a:p>
            <a:pPr lvl="1">
              <a:lnSpc>
                <a:spcPct val="80000"/>
              </a:lnSpc>
            </a:pPr>
            <a:r>
              <a:rPr lang="en-GB" sz="2400" dirty="0" smtClean="0"/>
              <a:t>You and others</a:t>
            </a:r>
          </a:p>
          <a:p>
            <a:pPr lvl="1">
              <a:lnSpc>
                <a:spcPct val="80000"/>
              </a:lnSpc>
              <a:buFontTx/>
              <a:buNone/>
            </a:pPr>
            <a:endParaRPr lang="en-GB" sz="2400" dirty="0" smtClean="0"/>
          </a:p>
          <a:p>
            <a:pPr marL="0" indent="0">
              <a:lnSpc>
                <a:spcPct val="80000"/>
              </a:lnSpc>
              <a:buNone/>
            </a:pPr>
            <a:endParaRPr lang="en-GB" sz="2800" dirty="0" smtClean="0"/>
          </a:p>
          <a:p>
            <a:pPr>
              <a:lnSpc>
                <a:spcPct val="80000"/>
              </a:lnSpc>
            </a:pPr>
            <a:endParaRPr lang="en-GB" sz="2800" dirty="0" smtClean="0"/>
          </a:p>
        </p:txBody>
      </p:sp>
    </p:spTree>
    <p:extLst>
      <p:ext uri="{BB962C8B-B14F-4D97-AF65-F5344CB8AC3E}">
        <p14:creationId xmlns:p14="http://schemas.microsoft.com/office/powerpoint/2010/main" val="341828623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l" eaLnBrk="1" hangingPunct="1"/>
            <a:r>
              <a:rPr lang="en-GB" sz="3200" b="1" dirty="0" smtClean="0"/>
              <a:t>You and your client</a:t>
            </a:r>
          </a:p>
        </p:txBody>
      </p:sp>
      <p:sp>
        <p:nvSpPr>
          <p:cNvPr id="24579" name="Content Placeholder 2"/>
          <p:cNvSpPr>
            <a:spLocks noGrp="1"/>
          </p:cNvSpPr>
          <p:nvPr>
            <p:ph idx="1"/>
          </p:nvPr>
        </p:nvSpPr>
        <p:spPr>
          <a:xfrm>
            <a:off x="457200" y="1600200"/>
            <a:ext cx="8229600" cy="4708525"/>
          </a:xfrm>
        </p:spPr>
        <p:txBody>
          <a:bodyPr>
            <a:normAutofit/>
          </a:bodyPr>
          <a:lstStyle/>
          <a:p>
            <a:pPr marL="0" indent="0" eaLnBrk="1" hangingPunct="1">
              <a:buNone/>
              <a:defRPr/>
            </a:pPr>
            <a:r>
              <a:rPr lang="en-GB" sz="2400" dirty="0" smtClean="0"/>
              <a:t>Has 6 chapters setting out Outcomes in relation to:  </a:t>
            </a:r>
          </a:p>
          <a:p>
            <a:pPr eaLnBrk="1" hangingPunct="1">
              <a:defRPr/>
            </a:pPr>
            <a:endParaRPr lang="en-GB" sz="2400" dirty="0" smtClean="0"/>
          </a:p>
          <a:p>
            <a:pPr eaLnBrk="1" hangingPunct="1">
              <a:defRPr/>
            </a:pPr>
            <a:r>
              <a:rPr lang="en-GB" sz="2400" dirty="0" smtClean="0"/>
              <a:t>Chapter 1 Client Care</a:t>
            </a:r>
          </a:p>
          <a:p>
            <a:pPr eaLnBrk="1" hangingPunct="1">
              <a:defRPr/>
            </a:pPr>
            <a:r>
              <a:rPr lang="en-GB" sz="2400" dirty="0" smtClean="0"/>
              <a:t>Chapter 2 Equality and diversity</a:t>
            </a:r>
          </a:p>
          <a:p>
            <a:pPr eaLnBrk="1" hangingPunct="1">
              <a:defRPr/>
            </a:pPr>
            <a:r>
              <a:rPr lang="en-GB" sz="2400" dirty="0" smtClean="0"/>
              <a:t>Chapter 3 Conflicts of interest</a:t>
            </a:r>
          </a:p>
          <a:p>
            <a:pPr eaLnBrk="1" hangingPunct="1">
              <a:defRPr/>
            </a:pPr>
            <a:r>
              <a:rPr lang="en-GB" sz="2400" dirty="0" smtClean="0"/>
              <a:t>Chapter 4 Confidentiality and disclosure</a:t>
            </a:r>
          </a:p>
          <a:p>
            <a:pPr eaLnBrk="1" hangingPunct="1">
              <a:defRPr/>
            </a:pPr>
            <a:r>
              <a:rPr lang="en-GB" sz="2400" dirty="0" smtClean="0"/>
              <a:t>Chapter 5 Your client and the court</a:t>
            </a:r>
          </a:p>
          <a:p>
            <a:pPr eaLnBrk="1" hangingPunct="1">
              <a:defRPr/>
            </a:pPr>
            <a:r>
              <a:rPr lang="en-GB" sz="2400" dirty="0" smtClean="0"/>
              <a:t>Chapter 6 Your client and introductions to third parties</a:t>
            </a:r>
          </a:p>
          <a:p>
            <a:pPr eaLnBrk="1" hangingPunct="1">
              <a:defRPr/>
            </a:pPr>
            <a:endParaRPr lang="en-GB" sz="2400" dirty="0"/>
          </a:p>
          <a:p>
            <a:pPr eaLnBrk="1" hangingPunct="1">
              <a:defRPr/>
            </a:pPr>
            <a:endParaRPr lang="en-GB" sz="2400" dirty="0" smtClean="0"/>
          </a:p>
          <a:p>
            <a:pPr eaLnBrk="1" hangingPunct="1">
              <a:defRPr/>
            </a:pPr>
            <a:endParaRPr lang="en-GB" sz="2400" dirty="0"/>
          </a:p>
          <a:p>
            <a:pPr eaLnBrk="1" hangingPunct="1">
              <a:defRPr/>
            </a:pPr>
            <a:endParaRPr lang="en-GB" sz="2400" dirty="0" smtClean="0"/>
          </a:p>
        </p:txBody>
      </p:sp>
    </p:spTree>
    <p:extLst>
      <p:ext uri="{BB962C8B-B14F-4D97-AF65-F5344CB8AC3E}">
        <p14:creationId xmlns:p14="http://schemas.microsoft.com/office/powerpoint/2010/main" val="2645927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algn="l"/>
            <a:r>
              <a:rPr lang="en-GB" dirty="0" smtClean="0"/>
              <a:t>Chapter 1- client care</a:t>
            </a:r>
          </a:p>
        </p:txBody>
      </p:sp>
      <p:sp>
        <p:nvSpPr>
          <p:cNvPr id="3" name="Content Placeholder 2"/>
          <p:cNvSpPr>
            <a:spLocks noGrp="1"/>
          </p:cNvSpPr>
          <p:nvPr>
            <p:ph idx="1"/>
          </p:nvPr>
        </p:nvSpPr>
        <p:spPr>
          <a:xfrm>
            <a:off x="457200" y="1600200"/>
            <a:ext cx="8229600" cy="3916363"/>
          </a:xfrm>
        </p:spPr>
        <p:txBody>
          <a:bodyPr rtlCol="0">
            <a:normAutofit/>
          </a:bodyPr>
          <a:lstStyle/>
          <a:p>
            <a:pPr fontAlgn="auto">
              <a:spcAft>
                <a:spcPts val="0"/>
              </a:spcAft>
              <a:defRPr/>
            </a:pPr>
            <a:r>
              <a:rPr lang="en-GB" sz="2600" b="1" dirty="0" smtClean="0"/>
              <a:t>Principles to be achieved </a:t>
            </a:r>
            <a:r>
              <a:rPr lang="en-GB" sz="2600" dirty="0" smtClean="0"/>
              <a:t>– acting in best interests of clients and providing a proper standard of service </a:t>
            </a:r>
          </a:p>
          <a:p>
            <a:pPr fontAlgn="auto">
              <a:spcAft>
                <a:spcPts val="0"/>
              </a:spcAft>
              <a:defRPr/>
            </a:pPr>
            <a:r>
              <a:rPr lang="en-GB" sz="2600" dirty="0" smtClean="0"/>
              <a:t>Indicative behaviours are grouped into 4 areas:</a:t>
            </a:r>
          </a:p>
          <a:p>
            <a:pPr marL="457200" lvl="1" indent="0" fontAlgn="auto">
              <a:spcAft>
                <a:spcPts val="0"/>
              </a:spcAft>
              <a:buNone/>
              <a:defRPr/>
            </a:pPr>
            <a:r>
              <a:rPr lang="en-GB" sz="2400" dirty="0" smtClean="0"/>
              <a:t>- Dealing with the client’s matter</a:t>
            </a:r>
          </a:p>
          <a:p>
            <a:pPr marL="457200" lvl="1" indent="0" fontAlgn="auto">
              <a:spcAft>
                <a:spcPts val="0"/>
              </a:spcAft>
              <a:buNone/>
              <a:defRPr/>
            </a:pPr>
            <a:r>
              <a:rPr lang="en-GB" sz="2400" dirty="0" smtClean="0"/>
              <a:t>- Fee arrangements</a:t>
            </a:r>
          </a:p>
          <a:p>
            <a:pPr marL="457200" lvl="1" indent="0" fontAlgn="auto">
              <a:spcAft>
                <a:spcPts val="0"/>
              </a:spcAft>
              <a:buNone/>
              <a:defRPr/>
            </a:pPr>
            <a:r>
              <a:rPr lang="en-GB" sz="2400" dirty="0" smtClean="0"/>
              <a:t>- Complaints  handling</a:t>
            </a:r>
          </a:p>
          <a:p>
            <a:pPr marL="457200" lvl="1" indent="0" fontAlgn="auto">
              <a:spcAft>
                <a:spcPts val="0"/>
              </a:spcAft>
              <a:buNone/>
              <a:defRPr/>
            </a:pPr>
            <a:r>
              <a:rPr lang="en-GB" sz="2400" dirty="0" smtClean="0"/>
              <a:t>- Accepting  instructions</a:t>
            </a:r>
            <a:endParaRPr lang="en-GB" sz="2400" dirty="0"/>
          </a:p>
        </p:txBody>
      </p:sp>
    </p:spTree>
    <p:extLst>
      <p:ext uri="{BB962C8B-B14F-4D97-AF65-F5344CB8AC3E}">
        <p14:creationId xmlns:p14="http://schemas.microsoft.com/office/powerpoint/2010/main" val="2301091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normAutofit/>
          </a:bodyPr>
          <a:lstStyle/>
          <a:p>
            <a:pPr algn="l"/>
            <a:r>
              <a:rPr lang="en-GB" sz="3200" b="1" dirty="0" smtClean="0"/>
              <a:t>Client care outcomes include …</a:t>
            </a:r>
          </a:p>
        </p:txBody>
      </p:sp>
      <p:sp>
        <p:nvSpPr>
          <p:cNvPr id="240643" name="Rectangle 3"/>
          <p:cNvSpPr>
            <a:spLocks noGrp="1" noChangeArrowheads="1"/>
          </p:cNvSpPr>
          <p:nvPr>
            <p:ph type="body" idx="1"/>
          </p:nvPr>
        </p:nvSpPr>
        <p:spPr>
          <a:xfrm>
            <a:off x="457200" y="1268413"/>
            <a:ext cx="8229600" cy="4857750"/>
          </a:xfrm>
        </p:spPr>
        <p:txBody>
          <a:bodyPr rtlCol="0">
            <a:normAutofit/>
          </a:bodyPr>
          <a:lstStyle/>
          <a:p>
            <a:pPr fontAlgn="auto">
              <a:lnSpc>
                <a:spcPct val="80000"/>
              </a:lnSpc>
              <a:spcAft>
                <a:spcPts val="0"/>
              </a:spcAft>
              <a:defRPr/>
            </a:pPr>
            <a:endParaRPr lang="en-GB" sz="2400" dirty="0"/>
          </a:p>
          <a:p>
            <a:pPr lvl="1" fontAlgn="auto">
              <a:lnSpc>
                <a:spcPct val="80000"/>
              </a:lnSpc>
              <a:spcAft>
                <a:spcPts val="0"/>
              </a:spcAft>
              <a:defRPr/>
            </a:pPr>
            <a:r>
              <a:rPr lang="en-GB" sz="1800" dirty="0"/>
              <a:t>you treat your clients </a:t>
            </a:r>
            <a:r>
              <a:rPr lang="en-GB" sz="1800" dirty="0" smtClean="0"/>
              <a:t>fairly</a:t>
            </a:r>
          </a:p>
          <a:p>
            <a:pPr lvl="1" fontAlgn="auto">
              <a:lnSpc>
                <a:spcPct val="80000"/>
              </a:lnSpc>
              <a:spcAft>
                <a:spcPts val="0"/>
              </a:spcAft>
              <a:defRPr/>
            </a:pPr>
            <a:endParaRPr lang="en-GB" sz="1800" dirty="0"/>
          </a:p>
          <a:p>
            <a:pPr lvl="1" fontAlgn="auto">
              <a:lnSpc>
                <a:spcPct val="80000"/>
              </a:lnSpc>
              <a:spcAft>
                <a:spcPts val="0"/>
              </a:spcAft>
              <a:defRPr/>
            </a:pPr>
            <a:r>
              <a:rPr lang="en-GB" sz="1800" dirty="0"/>
              <a:t>you provide services to your clients in a manner which protects their interests in their matter, subject to the proper administration of justice</a:t>
            </a:r>
            <a:r>
              <a:rPr lang="en-GB" sz="1800" dirty="0" smtClean="0"/>
              <a:t>;</a:t>
            </a:r>
          </a:p>
          <a:p>
            <a:pPr lvl="1" fontAlgn="auto">
              <a:lnSpc>
                <a:spcPct val="80000"/>
              </a:lnSpc>
              <a:spcAft>
                <a:spcPts val="0"/>
              </a:spcAft>
              <a:defRPr/>
            </a:pPr>
            <a:endParaRPr lang="en-GB" sz="1800" dirty="0"/>
          </a:p>
          <a:p>
            <a:pPr lvl="1" fontAlgn="auto">
              <a:lnSpc>
                <a:spcPct val="80000"/>
              </a:lnSpc>
              <a:spcAft>
                <a:spcPts val="0"/>
              </a:spcAft>
              <a:defRPr/>
            </a:pPr>
            <a:r>
              <a:rPr lang="en-GB" sz="1800" dirty="0"/>
              <a:t>clients are in a position to make informed decisions about the services they need, how their matter will be handled and the options available to </a:t>
            </a:r>
            <a:r>
              <a:rPr lang="en-GB" sz="1800" dirty="0" smtClean="0"/>
              <a:t>them</a:t>
            </a:r>
          </a:p>
          <a:p>
            <a:pPr lvl="1" fontAlgn="auto">
              <a:lnSpc>
                <a:spcPct val="80000"/>
              </a:lnSpc>
              <a:spcAft>
                <a:spcPts val="0"/>
              </a:spcAft>
              <a:defRPr/>
            </a:pPr>
            <a:endParaRPr lang="en-GB" sz="1800" dirty="0"/>
          </a:p>
          <a:p>
            <a:pPr lvl="1" fontAlgn="auto">
              <a:lnSpc>
                <a:spcPct val="80000"/>
              </a:lnSpc>
              <a:spcAft>
                <a:spcPts val="0"/>
              </a:spcAft>
              <a:defRPr/>
            </a:pPr>
            <a:r>
              <a:rPr lang="en-GB" sz="1800" dirty="0"/>
              <a:t>the service you provide to clients is competent, delivered in a timely manner and takes account of your clients needs and circumstances</a:t>
            </a:r>
            <a:r>
              <a:rPr lang="en-GB" sz="1800" dirty="0" smtClean="0"/>
              <a:t>;</a:t>
            </a:r>
          </a:p>
          <a:p>
            <a:pPr marL="457200" lvl="1" indent="0" fontAlgn="auto">
              <a:lnSpc>
                <a:spcPct val="80000"/>
              </a:lnSpc>
              <a:spcAft>
                <a:spcPts val="0"/>
              </a:spcAft>
              <a:buFont typeface="Arial" pitchFamily="34" charset="0"/>
              <a:buNone/>
              <a:defRPr/>
            </a:pPr>
            <a:endParaRPr lang="en-GB" sz="1800" dirty="0"/>
          </a:p>
          <a:p>
            <a:pPr lvl="1" fontAlgn="auto">
              <a:lnSpc>
                <a:spcPct val="80000"/>
              </a:lnSpc>
              <a:spcAft>
                <a:spcPts val="0"/>
              </a:spcAft>
              <a:defRPr/>
            </a:pPr>
            <a:r>
              <a:rPr lang="en-GB" sz="1800" dirty="0"/>
              <a:t>you have the resources, skills and procedures to carry out your clients’ </a:t>
            </a:r>
            <a:r>
              <a:rPr lang="en-GB" sz="1800" dirty="0" smtClean="0"/>
              <a:t>instructions;</a:t>
            </a:r>
          </a:p>
          <a:p>
            <a:pPr marL="457200" lvl="1" indent="0" fontAlgn="auto">
              <a:lnSpc>
                <a:spcPct val="80000"/>
              </a:lnSpc>
              <a:spcAft>
                <a:spcPts val="0"/>
              </a:spcAft>
              <a:buFont typeface="Arial" pitchFamily="34" charset="0"/>
              <a:buNone/>
              <a:defRPr/>
            </a:pPr>
            <a:endParaRPr lang="en-GB" sz="1800" dirty="0" smtClean="0"/>
          </a:p>
          <a:p>
            <a:pPr lvl="1" fontAlgn="auto">
              <a:lnSpc>
                <a:spcPct val="80000"/>
              </a:lnSpc>
              <a:spcAft>
                <a:spcPts val="0"/>
              </a:spcAft>
              <a:defRPr/>
            </a:pPr>
            <a:r>
              <a:rPr lang="en-GB" sz="1800" dirty="0" smtClean="0"/>
              <a:t>clients </a:t>
            </a:r>
            <a:r>
              <a:rPr lang="en-GB" sz="1800" dirty="0"/>
              <a:t>receive the best possible information both at the outset and when appropriate as their matter progresses about the likely overall cost of their matter;</a:t>
            </a:r>
          </a:p>
          <a:p>
            <a:pPr lvl="1" fontAlgn="auto">
              <a:lnSpc>
                <a:spcPct val="80000"/>
              </a:lnSpc>
              <a:spcAft>
                <a:spcPts val="0"/>
              </a:spcAft>
              <a:defRPr/>
            </a:pPr>
            <a:endParaRPr lang="en-GB" sz="1800" dirty="0" smtClean="0"/>
          </a:p>
          <a:p>
            <a:pPr lvl="1" fontAlgn="auto">
              <a:lnSpc>
                <a:spcPct val="80000"/>
              </a:lnSpc>
              <a:spcAft>
                <a:spcPts val="0"/>
              </a:spcAft>
              <a:defRPr/>
            </a:pPr>
            <a:endParaRPr lang="en-GB" sz="1800" dirty="0"/>
          </a:p>
        </p:txBody>
      </p:sp>
    </p:spTree>
    <p:extLst>
      <p:ext uri="{BB962C8B-B14F-4D97-AF65-F5344CB8AC3E}">
        <p14:creationId xmlns:p14="http://schemas.microsoft.com/office/powerpoint/2010/main" val="3642157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algn="l"/>
            <a:r>
              <a:rPr lang="en-GB" sz="3200" b="1" dirty="0" smtClean="0"/>
              <a:t>Client care indicative behaviours include …</a:t>
            </a:r>
          </a:p>
        </p:txBody>
      </p:sp>
      <p:sp>
        <p:nvSpPr>
          <p:cNvPr id="40962" name="Rectangle 3"/>
          <p:cNvSpPr>
            <a:spLocks noGrp="1" noChangeArrowheads="1"/>
          </p:cNvSpPr>
          <p:nvPr>
            <p:ph type="body" idx="1"/>
          </p:nvPr>
        </p:nvSpPr>
        <p:spPr/>
        <p:txBody>
          <a:bodyPr/>
          <a:lstStyle/>
          <a:p>
            <a:pPr>
              <a:lnSpc>
                <a:spcPct val="90000"/>
              </a:lnSpc>
            </a:pPr>
            <a:r>
              <a:rPr lang="en-GB" sz="1600" dirty="0" smtClean="0"/>
              <a:t>agreeing an appropriate level of service with your client, for example the type and frequency of communications;</a:t>
            </a:r>
          </a:p>
          <a:p>
            <a:pPr>
              <a:lnSpc>
                <a:spcPct val="90000"/>
              </a:lnSpc>
            </a:pPr>
            <a:endParaRPr lang="en-GB" sz="1600" dirty="0" smtClean="0"/>
          </a:p>
          <a:p>
            <a:pPr>
              <a:lnSpc>
                <a:spcPct val="90000"/>
              </a:lnSpc>
            </a:pPr>
            <a:r>
              <a:rPr lang="en-GB" sz="1600" dirty="0" smtClean="0"/>
              <a:t>explaining your responsibilities and those of the client;</a:t>
            </a:r>
          </a:p>
          <a:p>
            <a:pPr>
              <a:lnSpc>
                <a:spcPct val="90000"/>
              </a:lnSpc>
            </a:pPr>
            <a:endParaRPr lang="en-GB" sz="1600" dirty="0" smtClean="0"/>
          </a:p>
          <a:p>
            <a:pPr>
              <a:lnSpc>
                <a:spcPct val="90000"/>
              </a:lnSpc>
            </a:pPr>
            <a:r>
              <a:rPr lang="en-GB" sz="1600" dirty="0" smtClean="0"/>
              <a:t>ensuring the client is told, in writing, the name and status of the person dealing with the matter and the name of the person responsible for its overall supervision;</a:t>
            </a:r>
          </a:p>
          <a:p>
            <a:pPr>
              <a:lnSpc>
                <a:spcPct val="90000"/>
              </a:lnSpc>
            </a:pPr>
            <a:endParaRPr lang="en-GB" sz="1600" dirty="0" smtClean="0"/>
          </a:p>
          <a:p>
            <a:pPr>
              <a:lnSpc>
                <a:spcPct val="90000"/>
              </a:lnSpc>
            </a:pPr>
            <a:r>
              <a:rPr lang="en-GB" sz="1600" dirty="0" smtClean="0"/>
              <a:t>explaining any arrangements, such as fee sharing arrangements or referral arrangements, which are relevant to the client’s instructions;</a:t>
            </a:r>
          </a:p>
          <a:p>
            <a:pPr>
              <a:lnSpc>
                <a:spcPct val="90000"/>
              </a:lnSpc>
            </a:pPr>
            <a:endParaRPr lang="en-GB" sz="1600" dirty="0" smtClean="0"/>
          </a:p>
          <a:p>
            <a:pPr>
              <a:lnSpc>
                <a:spcPct val="90000"/>
              </a:lnSpc>
            </a:pPr>
            <a:r>
              <a:rPr lang="en-GB" sz="1600" dirty="0" smtClean="0"/>
              <a:t>explaining any limitations or conditions on what you can do for the client, for example, because of the way the client’s matter is funded;</a:t>
            </a:r>
          </a:p>
          <a:p>
            <a:pPr>
              <a:lnSpc>
                <a:spcPct val="90000"/>
              </a:lnSpc>
            </a:pPr>
            <a:endParaRPr lang="en-GB" sz="1600" dirty="0" smtClean="0"/>
          </a:p>
          <a:p>
            <a:pPr>
              <a:lnSpc>
                <a:spcPct val="90000"/>
              </a:lnSpc>
            </a:pPr>
            <a:r>
              <a:rPr lang="en-GB" sz="1600" dirty="0" smtClean="0"/>
              <a:t>in taking instructions and during the retainer, having proper regard to your client’s mental capacity or other vulnerability, such as incapacity or duress;</a:t>
            </a:r>
          </a:p>
          <a:p>
            <a:pPr>
              <a:lnSpc>
                <a:spcPct val="90000"/>
              </a:lnSpc>
              <a:buFontTx/>
              <a:buNone/>
            </a:pPr>
            <a:endParaRPr lang="en-GB" sz="2000" dirty="0" smtClean="0"/>
          </a:p>
          <a:p>
            <a:pPr>
              <a:lnSpc>
                <a:spcPct val="90000"/>
              </a:lnSpc>
            </a:pPr>
            <a:endParaRPr lang="en-GB" sz="2000" dirty="0" smtClean="0"/>
          </a:p>
          <a:p>
            <a:pPr>
              <a:lnSpc>
                <a:spcPct val="90000"/>
              </a:lnSpc>
            </a:pPr>
            <a:endParaRPr lang="en-GB" sz="2000" dirty="0" smtClean="0"/>
          </a:p>
          <a:p>
            <a:pPr>
              <a:lnSpc>
                <a:spcPct val="90000"/>
              </a:lnSpc>
            </a:pPr>
            <a:endParaRPr lang="en-GB" sz="2000" dirty="0" smtClean="0"/>
          </a:p>
        </p:txBody>
      </p:sp>
    </p:spTree>
    <p:extLst>
      <p:ext uri="{BB962C8B-B14F-4D97-AF65-F5344CB8AC3E}">
        <p14:creationId xmlns:p14="http://schemas.microsoft.com/office/powerpoint/2010/main" val="1119850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algn="l"/>
            <a:r>
              <a:rPr lang="en-GB" sz="3200" b="1" dirty="0" smtClean="0"/>
              <a:t>And some more indicative behaviours …</a:t>
            </a:r>
          </a:p>
        </p:txBody>
      </p:sp>
      <p:sp>
        <p:nvSpPr>
          <p:cNvPr id="43010" name="Rectangle 3"/>
          <p:cNvSpPr>
            <a:spLocks noGrp="1" noChangeArrowheads="1"/>
          </p:cNvSpPr>
          <p:nvPr>
            <p:ph type="body" idx="1"/>
          </p:nvPr>
        </p:nvSpPr>
        <p:spPr/>
        <p:txBody>
          <a:bodyPr/>
          <a:lstStyle/>
          <a:p>
            <a:r>
              <a:rPr lang="en-GB" sz="2000" smtClean="0"/>
              <a:t>discussing whether the potential outcomes of the client’s case are likely to justify the expense or risk involved including any risk of having to pay someone else’s legal fees;</a:t>
            </a:r>
          </a:p>
          <a:p>
            <a:endParaRPr lang="en-GB" sz="2000" smtClean="0"/>
          </a:p>
          <a:p>
            <a:r>
              <a:rPr lang="en-GB" sz="2000" smtClean="0"/>
              <a:t>clearly explaining your fees and if and when they are likely to change;</a:t>
            </a:r>
          </a:p>
          <a:p>
            <a:endParaRPr lang="en-GB" sz="2000" smtClean="0"/>
          </a:p>
          <a:p>
            <a:r>
              <a:rPr lang="en-GB" sz="2000" smtClean="0"/>
              <a:t>discussing how the client will pay…;</a:t>
            </a:r>
          </a:p>
        </p:txBody>
      </p:sp>
    </p:spTree>
    <p:extLst>
      <p:ext uri="{BB962C8B-B14F-4D97-AF65-F5344CB8AC3E}">
        <p14:creationId xmlns:p14="http://schemas.microsoft.com/office/powerpoint/2010/main" val="2710670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normAutofit/>
          </a:bodyPr>
          <a:lstStyle/>
          <a:p>
            <a:pPr algn="l"/>
            <a:r>
              <a:rPr lang="en-GB" sz="3200" b="1" dirty="0" smtClean="0"/>
              <a:t>Complaints</a:t>
            </a:r>
          </a:p>
        </p:txBody>
      </p:sp>
      <p:sp>
        <p:nvSpPr>
          <p:cNvPr id="116739" name="Rectangle 3"/>
          <p:cNvSpPr>
            <a:spLocks noGrp="1" noChangeArrowheads="1"/>
          </p:cNvSpPr>
          <p:nvPr>
            <p:ph type="body" idx="1"/>
          </p:nvPr>
        </p:nvSpPr>
        <p:spPr/>
        <p:txBody>
          <a:bodyPr rtlCol="0">
            <a:normAutofit/>
          </a:bodyPr>
          <a:lstStyle/>
          <a:p>
            <a:pPr fontAlgn="auto">
              <a:lnSpc>
                <a:spcPct val="90000"/>
              </a:lnSpc>
              <a:spcAft>
                <a:spcPts val="0"/>
              </a:spcAft>
              <a:defRPr/>
            </a:pPr>
            <a:r>
              <a:rPr lang="en-GB" sz="2400" dirty="0" smtClean="0"/>
              <a:t>The best way to deal with complaints is to prevent them happening in the first place</a:t>
            </a:r>
          </a:p>
          <a:p>
            <a:pPr marL="0" indent="0" fontAlgn="auto">
              <a:lnSpc>
                <a:spcPct val="90000"/>
              </a:lnSpc>
              <a:spcAft>
                <a:spcPts val="0"/>
              </a:spcAft>
              <a:buFont typeface="Arial" pitchFamily="34" charset="0"/>
              <a:buNone/>
              <a:defRPr/>
            </a:pPr>
            <a:endParaRPr lang="en-GB" sz="2400" dirty="0" smtClean="0"/>
          </a:p>
          <a:p>
            <a:pPr fontAlgn="auto">
              <a:lnSpc>
                <a:spcPct val="90000"/>
              </a:lnSpc>
              <a:spcAft>
                <a:spcPts val="0"/>
              </a:spcAft>
              <a:defRPr/>
            </a:pPr>
            <a:r>
              <a:rPr lang="en-GB" sz="2400" dirty="0" smtClean="0"/>
              <a:t>If you sense even a hint that a complaint may possibly be made, then immediately speak to the appropriate person you work with so the matter can be dealt with. </a:t>
            </a:r>
            <a:endParaRPr lang="en-GB" sz="2400" dirty="0"/>
          </a:p>
          <a:p>
            <a:pPr fontAlgn="auto">
              <a:lnSpc>
                <a:spcPct val="90000"/>
              </a:lnSpc>
              <a:spcAft>
                <a:spcPts val="0"/>
              </a:spcAft>
              <a:defRPr/>
            </a:pPr>
            <a:endParaRPr lang="en-GB" sz="2800" dirty="0"/>
          </a:p>
          <a:p>
            <a:pPr fontAlgn="auto">
              <a:lnSpc>
                <a:spcPct val="90000"/>
              </a:lnSpc>
              <a:spcAft>
                <a:spcPts val="0"/>
              </a:spcAft>
              <a:defRPr/>
            </a:pPr>
            <a:endParaRPr lang="en-GB" sz="2800" dirty="0"/>
          </a:p>
        </p:txBody>
      </p:sp>
    </p:spTree>
    <p:extLst>
      <p:ext uri="{BB962C8B-B14F-4D97-AF65-F5344CB8AC3E}">
        <p14:creationId xmlns:p14="http://schemas.microsoft.com/office/powerpoint/2010/main" val="370654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a:r>
              <a:rPr lang="en-GB" sz="3200" b="1" dirty="0" smtClean="0"/>
              <a:t>Disclaimer</a:t>
            </a:r>
            <a:r>
              <a:rPr lang="en-GB" sz="3200" dirty="0" smtClean="0"/>
              <a:t> </a:t>
            </a:r>
            <a:endParaRPr lang="en-US" sz="3200" dirty="0" smtClean="0"/>
          </a:p>
        </p:txBody>
      </p:sp>
      <p:sp>
        <p:nvSpPr>
          <p:cNvPr id="3075" name="Rectangle 3"/>
          <p:cNvSpPr>
            <a:spLocks noGrp="1" noChangeArrowheads="1"/>
          </p:cNvSpPr>
          <p:nvPr>
            <p:ph type="body" idx="1"/>
          </p:nvPr>
        </p:nvSpPr>
        <p:spPr/>
        <p:txBody>
          <a:bodyPr/>
          <a:lstStyle/>
          <a:p>
            <a:pPr>
              <a:buFontTx/>
              <a:buNone/>
            </a:pPr>
            <a:r>
              <a:rPr lang="en-GB" sz="2000" dirty="0" smtClean="0">
                <a:latin typeface="Verdana" pitchFamily="34" charset="0"/>
              </a:rPr>
              <a:t>This presentation is for general guidance only. It should </a:t>
            </a:r>
          </a:p>
          <a:p>
            <a:pPr>
              <a:buFontTx/>
              <a:buNone/>
            </a:pPr>
            <a:r>
              <a:rPr lang="en-GB" sz="2000" dirty="0" smtClean="0">
                <a:latin typeface="Verdana" pitchFamily="34" charset="0"/>
              </a:rPr>
              <a:t>not be relied upon or acted on in any way whatsoever and</a:t>
            </a:r>
          </a:p>
          <a:p>
            <a:pPr>
              <a:buFontTx/>
              <a:buNone/>
            </a:pPr>
            <a:r>
              <a:rPr lang="en-GB" sz="2000" dirty="0" smtClean="0">
                <a:latin typeface="Verdana" pitchFamily="34" charset="0"/>
              </a:rPr>
              <a:t>is provided without responsibility on the part of the </a:t>
            </a:r>
          </a:p>
          <a:p>
            <a:pPr>
              <a:buFontTx/>
              <a:buNone/>
            </a:pPr>
            <a:r>
              <a:rPr lang="en-GB" sz="2000" dirty="0" smtClean="0">
                <a:latin typeface="Verdana" pitchFamily="34" charset="0"/>
              </a:rPr>
              <a:t>presenter. </a:t>
            </a:r>
          </a:p>
          <a:p>
            <a:pPr>
              <a:buFontTx/>
              <a:buNone/>
            </a:pPr>
            <a:endParaRPr lang="en-GB" sz="2000" dirty="0" smtClean="0">
              <a:latin typeface="Verdana" pitchFamily="34" charset="0"/>
            </a:endParaRPr>
          </a:p>
          <a:p>
            <a:pPr>
              <a:buFontTx/>
              <a:buNone/>
            </a:pPr>
            <a:r>
              <a:rPr lang="en-GB" sz="2000" dirty="0" smtClean="0">
                <a:latin typeface="Verdana" pitchFamily="34" charset="0"/>
              </a:rPr>
              <a:t>You should consult a solicitor or other professional adviser </a:t>
            </a:r>
          </a:p>
          <a:p>
            <a:pPr>
              <a:buFontTx/>
              <a:buNone/>
            </a:pPr>
            <a:r>
              <a:rPr lang="en-GB" sz="2000" dirty="0" smtClean="0">
                <a:latin typeface="Verdana" pitchFamily="34" charset="0"/>
              </a:rPr>
              <a:t>before taking any action in relation to anything contained </a:t>
            </a:r>
          </a:p>
          <a:p>
            <a:pPr>
              <a:buFontTx/>
              <a:buNone/>
            </a:pPr>
            <a:r>
              <a:rPr lang="en-GB" sz="2000" dirty="0" smtClean="0">
                <a:latin typeface="Verdana" pitchFamily="34" charset="0"/>
              </a:rPr>
              <a:t>or referred to herein. </a:t>
            </a:r>
            <a:endParaRPr lang="en-US" sz="2000" dirty="0" smtClean="0">
              <a:latin typeface="Verdana" pitchFamily="34" charset="0"/>
            </a:endParaRPr>
          </a:p>
        </p:txBody>
      </p:sp>
    </p:spTree>
    <p:extLst>
      <p:ext uri="{BB962C8B-B14F-4D97-AF65-F5344CB8AC3E}">
        <p14:creationId xmlns:p14="http://schemas.microsoft.com/office/powerpoint/2010/main" val="3381051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noFill/>
          <a:ln/>
        </p:spPr>
        <p:txBody>
          <a:bodyPr>
            <a:normAutofit/>
          </a:bodyPr>
          <a:lstStyle/>
          <a:p>
            <a:pPr algn="l"/>
            <a:r>
              <a:rPr lang="en-GB" sz="3200" b="1" dirty="0" smtClean="0">
                <a:effectLst/>
              </a:rPr>
              <a:t>A few questions for you …</a:t>
            </a:r>
          </a:p>
        </p:txBody>
      </p:sp>
      <p:sp>
        <p:nvSpPr>
          <p:cNvPr id="321539" name="Rectangle 3"/>
          <p:cNvSpPr>
            <a:spLocks noGrp="1" noChangeArrowheads="1"/>
          </p:cNvSpPr>
          <p:nvPr>
            <p:ph type="body" idx="1"/>
          </p:nvPr>
        </p:nvSpPr>
        <p:spPr/>
        <p:txBody>
          <a:bodyPr>
            <a:normAutofit/>
          </a:bodyPr>
          <a:lstStyle/>
          <a:p>
            <a:endParaRPr lang="en-GB" sz="2400" dirty="0" smtClean="0"/>
          </a:p>
          <a:p>
            <a:r>
              <a:rPr lang="en-GB" sz="2400" dirty="0" smtClean="0"/>
              <a:t>Do your client care procedures and letters of engagement need review?</a:t>
            </a:r>
          </a:p>
          <a:p>
            <a:r>
              <a:rPr lang="en-GB" sz="2400" dirty="0" smtClean="0"/>
              <a:t>In particular, do you need to reconsider complaints handling?</a:t>
            </a:r>
          </a:p>
          <a:p>
            <a:r>
              <a:rPr lang="en-GB" sz="2400" dirty="0" smtClean="0"/>
              <a:t>How will you demonstrate that you are treating clients fairly?</a:t>
            </a:r>
          </a:p>
          <a:p>
            <a:r>
              <a:rPr lang="en-GB" sz="2400" dirty="0" smtClean="0"/>
              <a:t>Is your costs information clear?</a:t>
            </a:r>
          </a:p>
        </p:txBody>
      </p:sp>
    </p:spTree>
    <p:extLst>
      <p:ext uri="{BB962C8B-B14F-4D97-AF65-F5344CB8AC3E}">
        <p14:creationId xmlns:p14="http://schemas.microsoft.com/office/powerpoint/2010/main" val="2433154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normAutofit/>
          </a:bodyPr>
          <a:lstStyle/>
          <a:p>
            <a:pPr algn="l"/>
            <a:r>
              <a:rPr lang="en-GB" sz="3200" b="1" dirty="0" smtClean="0"/>
              <a:t>Chapter 2 – equality and diversity</a:t>
            </a:r>
          </a:p>
        </p:txBody>
      </p:sp>
      <p:sp>
        <p:nvSpPr>
          <p:cNvPr id="3" name="Content Placeholder 2"/>
          <p:cNvSpPr>
            <a:spLocks noGrp="1"/>
          </p:cNvSpPr>
          <p:nvPr>
            <p:ph idx="1"/>
          </p:nvPr>
        </p:nvSpPr>
        <p:spPr/>
        <p:txBody>
          <a:bodyPr rtlCol="0">
            <a:normAutofit/>
          </a:bodyPr>
          <a:lstStyle/>
          <a:p>
            <a:pPr fontAlgn="auto">
              <a:spcAft>
                <a:spcPts val="0"/>
              </a:spcAft>
              <a:defRPr/>
            </a:pPr>
            <a:r>
              <a:rPr lang="en-GB" sz="2400" dirty="0" smtClean="0"/>
              <a:t>Principle - Equality of opportunity and respect for diversity</a:t>
            </a:r>
          </a:p>
          <a:p>
            <a:pPr fontAlgn="auto">
              <a:spcAft>
                <a:spcPts val="0"/>
              </a:spcAft>
              <a:defRPr/>
            </a:pPr>
            <a:endParaRPr lang="en-GB" sz="2400" dirty="0" smtClean="0"/>
          </a:p>
          <a:p>
            <a:pPr fontAlgn="auto">
              <a:spcAft>
                <a:spcPts val="0"/>
              </a:spcAft>
              <a:defRPr/>
            </a:pPr>
            <a:r>
              <a:rPr lang="en-GB" sz="2400" dirty="0" smtClean="0"/>
              <a:t>Unlawful discrimination and victimisation are not acceptable Outcomes</a:t>
            </a:r>
          </a:p>
          <a:p>
            <a:pPr marL="0" indent="0" fontAlgn="auto">
              <a:spcAft>
                <a:spcPts val="0"/>
              </a:spcAft>
              <a:buFont typeface="Arial" pitchFamily="34" charset="0"/>
              <a:buNone/>
              <a:defRPr/>
            </a:pPr>
            <a:endParaRPr lang="en-GB" sz="2400" dirty="0" smtClean="0"/>
          </a:p>
          <a:p>
            <a:pPr fontAlgn="auto">
              <a:spcAft>
                <a:spcPts val="0"/>
              </a:spcAft>
              <a:defRPr/>
            </a:pPr>
            <a:r>
              <a:rPr lang="en-GB" sz="2400" dirty="0" smtClean="0"/>
              <a:t>Your Equality and Diversity Policy – do you know what it says?</a:t>
            </a:r>
          </a:p>
          <a:p>
            <a:pPr fontAlgn="auto">
              <a:spcAft>
                <a:spcPts val="0"/>
              </a:spcAft>
              <a:defRPr/>
            </a:pPr>
            <a:endParaRPr lang="en-GB" sz="2400" dirty="0"/>
          </a:p>
          <a:p>
            <a:pPr fontAlgn="auto">
              <a:spcAft>
                <a:spcPts val="0"/>
              </a:spcAft>
              <a:defRPr/>
            </a:pPr>
            <a:r>
              <a:rPr lang="en-GB" sz="2400" dirty="0" smtClean="0"/>
              <a:t>NB – the Indicative Behaviours</a:t>
            </a:r>
          </a:p>
        </p:txBody>
      </p:sp>
    </p:spTree>
    <p:extLst>
      <p:ext uri="{BB962C8B-B14F-4D97-AF65-F5344CB8AC3E}">
        <p14:creationId xmlns:p14="http://schemas.microsoft.com/office/powerpoint/2010/main" val="11202041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noFill/>
          <a:ln/>
        </p:spPr>
        <p:txBody>
          <a:bodyPr>
            <a:normAutofit/>
          </a:bodyPr>
          <a:lstStyle/>
          <a:p>
            <a:pPr algn="l"/>
            <a:r>
              <a:rPr lang="en-GB" sz="3200" b="1" dirty="0" smtClean="0">
                <a:effectLst/>
              </a:rPr>
              <a:t>More questions for you …</a:t>
            </a:r>
          </a:p>
        </p:txBody>
      </p:sp>
      <p:sp>
        <p:nvSpPr>
          <p:cNvPr id="323587" name="Rectangle 3"/>
          <p:cNvSpPr>
            <a:spLocks noGrp="1" noChangeArrowheads="1"/>
          </p:cNvSpPr>
          <p:nvPr>
            <p:ph type="body" idx="1"/>
          </p:nvPr>
        </p:nvSpPr>
        <p:spPr/>
        <p:txBody>
          <a:bodyPr>
            <a:normAutofit/>
          </a:bodyPr>
          <a:lstStyle/>
          <a:p>
            <a:endParaRPr lang="en-GB" sz="2400" dirty="0" smtClean="0"/>
          </a:p>
          <a:p>
            <a:r>
              <a:rPr lang="en-GB" sz="2400" dirty="0" smtClean="0"/>
              <a:t>Do you need to review your E and D policy?</a:t>
            </a:r>
          </a:p>
          <a:p>
            <a:r>
              <a:rPr lang="en-GB" sz="2400" dirty="0" smtClean="0"/>
              <a:t>Does it contain procedures which will enable you to demonstrate compliance with the Outcomes?</a:t>
            </a:r>
          </a:p>
          <a:p>
            <a:r>
              <a:rPr lang="en-GB" sz="2400" dirty="0" smtClean="0"/>
              <a:t>What would be appropriate training for your people?</a:t>
            </a:r>
          </a:p>
        </p:txBody>
      </p:sp>
    </p:spTree>
    <p:extLst>
      <p:ext uri="{BB962C8B-B14F-4D97-AF65-F5344CB8AC3E}">
        <p14:creationId xmlns:p14="http://schemas.microsoft.com/office/powerpoint/2010/main" val="364778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normAutofit/>
          </a:bodyPr>
          <a:lstStyle/>
          <a:p>
            <a:pPr algn="l"/>
            <a:r>
              <a:rPr lang="en-GB" sz="3200" b="1" dirty="0" smtClean="0"/>
              <a:t>Chapter 3 – conflict of interests</a:t>
            </a:r>
            <a:endParaRPr lang="en-US" sz="3200" b="1" dirty="0" smtClean="0"/>
          </a:p>
        </p:txBody>
      </p:sp>
      <p:sp>
        <p:nvSpPr>
          <p:cNvPr id="26627" name="Rectangle 3"/>
          <p:cNvSpPr>
            <a:spLocks noGrp="1" noChangeArrowheads="1"/>
          </p:cNvSpPr>
          <p:nvPr>
            <p:ph type="body" idx="1"/>
          </p:nvPr>
        </p:nvSpPr>
        <p:spPr>
          <a:xfrm>
            <a:off x="457200" y="1268413"/>
            <a:ext cx="8229600" cy="5184775"/>
          </a:xfrm>
        </p:spPr>
        <p:txBody>
          <a:bodyPr rtlCol="0">
            <a:normAutofit/>
          </a:bodyPr>
          <a:lstStyle/>
          <a:p>
            <a:pPr marL="0" indent="0" fontAlgn="auto">
              <a:spcAft>
                <a:spcPts val="0"/>
              </a:spcAft>
              <a:buFontTx/>
              <a:buNone/>
              <a:defRPr/>
            </a:pPr>
            <a:endParaRPr lang="en-GB" sz="1600" dirty="0" smtClean="0"/>
          </a:p>
          <a:p>
            <a:pPr fontAlgn="auto">
              <a:spcAft>
                <a:spcPts val="0"/>
              </a:spcAft>
              <a:defRPr/>
            </a:pPr>
            <a:r>
              <a:rPr lang="en-GB" sz="1800" dirty="0" smtClean="0"/>
              <a:t>Deals with</a:t>
            </a:r>
          </a:p>
          <a:p>
            <a:pPr marL="0" indent="0" fontAlgn="auto">
              <a:spcAft>
                <a:spcPts val="0"/>
              </a:spcAft>
              <a:buFontTx/>
              <a:buNone/>
              <a:defRPr/>
            </a:pPr>
            <a:r>
              <a:rPr lang="en-GB" sz="1800" dirty="0"/>
              <a:t> </a:t>
            </a:r>
            <a:r>
              <a:rPr lang="en-GB" sz="1800" dirty="0" smtClean="0"/>
              <a:t>    </a:t>
            </a:r>
            <a:r>
              <a:rPr lang="en-GB" sz="1800" b="1" dirty="0" smtClean="0"/>
              <a:t>- own interest conflicts </a:t>
            </a:r>
            <a:r>
              <a:rPr lang="en-GB" sz="1800" dirty="0" smtClean="0"/>
              <a:t>– you must never act</a:t>
            </a:r>
          </a:p>
          <a:p>
            <a:pPr marL="0" indent="0" fontAlgn="auto">
              <a:spcAft>
                <a:spcPts val="0"/>
              </a:spcAft>
              <a:buFontTx/>
              <a:buNone/>
              <a:defRPr/>
            </a:pPr>
            <a:r>
              <a:rPr lang="en-GB" sz="1800" b="1" dirty="0"/>
              <a:t> </a:t>
            </a:r>
            <a:r>
              <a:rPr lang="en-GB" sz="1800" b="1" dirty="0" smtClean="0"/>
              <a:t>    - client interest conflicts </a:t>
            </a:r>
            <a:r>
              <a:rPr lang="en-GB" sz="1800" dirty="0" smtClean="0"/>
              <a:t>– can only act in 2 limited circumstances</a:t>
            </a:r>
          </a:p>
          <a:p>
            <a:pPr marL="0" indent="0" fontAlgn="auto">
              <a:spcAft>
                <a:spcPts val="0"/>
              </a:spcAft>
              <a:buFontTx/>
              <a:buNone/>
              <a:defRPr/>
            </a:pPr>
            <a:endParaRPr lang="en-GB" sz="1800" dirty="0" smtClean="0"/>
          </a:p>
          <a:p>
            <a:pPr fontAlgn="auto">
              <a:spcAft>
                <a:spcPts val="0"/>
              </a:spcAft>
              <a:defRPr/>
            </a:pPr>
            <a:r>
              <a:rPr lang="en-GB" sz="1800" b="1" dirty="0" smtClean="0"/>
              <a:t>Outcomes, include </a:t>
            </a:r>
          </a:p>
          <a:p>
            <a:pPr fontAlgn="auto">
              <a:spcAft>
                <a:spcPts val="0"/>
              </a:spcAft>
              <a:buFontTx/>
              <a:buNone/>
              <a:defRPr/>
            </a:pPr>
            <a:r>
              <a:rPr lang="en-GB" sz="1800" b="1" dirty="0" smtClean="0"/>
              <a:t>   - O (3.1) </a:t>
            </a:r>
            <a:r>
              <a:rPr lang="en-GB" sz="1800" dirty="0" smtClean="0"/>
              <a:t>you must have effective systems and controls in place to enable you to identify and assess potential conflicts of interests.  </a:t>
            </a:r>
          </a:p>
          <a:p>
            <a:pPr fontAlgn="auto">
              <a:spcAft>
                <a:spcPts val="0"/>
              </a:spcAft>
              <a:buFontTx/>
              <a:buNone/>
              <a:defRPr/>
            </a:pPr>
            <a:endParaRPr lang="en-GB" sz="1800" dirty="0" smtClean="0"/>
          </a:p>
          <a:p>
            <a:pPr fontAlgn="auto">
              <a:spcAft>
                <a:spcPts val="0"/>
              </a:spcAft>
              <a:buFontTx/>
              <a:buNone/>
              <a:defRPr/>
            </a:pPr>
            <a:r>
              <a:rPr lang="en-GB" sz="1800" dirty="0"/>
              <a:t> </a:t>
            </a:r>
            <a:r>
              <a:rPr lang="en-GB" sz="1800" dirty="0" smtClean="0"/>
              <a:t>  </a:t>
            </a:r>
            <a:r>
              <a:rPr lang="en-GB" sz="1800" b="1" dirty="0" smtClean="0"/>
              <a:t>- O (3.6) and O (3.7) </a:t>
            </a:r>
            <a:r>
              <a:rPr lang="en-GB" sz="1800" dirty="0" smtClean="0"/>
              <a:t>– exceptions where you may act when there is a client conflict </a:t>
            </a:r>
          </a:p>
          <a:p>
            <a:pPr fontAlgn="auto">
              <a:spcAft>
                <a:spcPts val="0"/>
              </a:spcAft>
              <a:buFontTx/>
              <a:buNone/>
              <a:defRPr/>
            </a:pPr>
            <a:endParaRPr lang="en-GB" sz="1800" dirty="0"/>
          </a:p>
          <a:p>
            <a:pPr marL="0" indent="0" fontAlgn="auto">
              <a:spcAft>
                <a:spcPts val="0"/>
              </a:spcAft>
              <a:buNone/>
              <a:defRPr/>
            </a:pPr>
            <a:endParaRPr lang="en-GB" sz="1600" dirty="0" smtClean="0"/>
          </a:p>
          <a:p>
            <a:pPr fontAlgn="auto">
              <a:spcAft>
                <a:spcPts val="0"/>
              </a:spcAft>
              <a:defRPr/>
            </a:pPr>
            <a:endParaRPr lang="en-GB" sz="1600" dirty="0" smtClean="0"/>
          </a:p>
          <a:p>
            <a:pPr marL="0" indent="0" fontAlgn="auto">
              <a:spcAft>
                <a:spcPts val="0"/>
              </a:spcAft>
              <a:buFont typeface="Arial" pitchFamily="34" charset="0"/>
              <a:buNone/>
              <a:defRPr/>
            </a:pPr>
            <a:endParaRPr lang="en-GB" sz="1800" dirty="0"/>
          </a:p>
          <a:p>
            <a:pPr fontAlgn="auto">
              <a:spcAft>
                <a:spcPts val="0"/>
              </a:spcAft>
              <a:defRPr/>
            </a:pPr>
            <a:endParaRPr lang="en-GB" sz="1800" dirty="0" smtClean="0"/>
          </a:p>
          <a:p>
            <a:pPr fontAlgn="auto">
              <a:spcAft>
                <a:spcPts val="0"/>
              </a:spcAft>
              <a:defRPr/>
            </a:pPr>
            <a:endParaRPr lang="en-US" sz="1800" dirty="0" smtClean="0"/>
          </a:p>
        </p:txBody>
      </p:sp>
    </p:spTree>
    <p:extLst>
      <p:ext uri="{BB962C8B-B14F-4D97-AF65-F5344CB8AC3E}">
        <p14:creationId xmlns:p14="http://schemas.microsoft.com/office/powerpoint/2010/main" val="2636269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395536" y="404813"/>
            <a:ext cx="7272088" cy="792162"/>
          </a:xfrm>
        </p:spPr>
        <p:txBody>
          <a:bodyPr>
            <a:normAutofit/>
          </a:bodyPr>
          <a:lstStyle/>
          <a:p>
            <a:pPr algn="l"/>
            <a:r>
              <a:rPr lang="en-GB" sz="3200" b="1" dirty="0" smtClean="0"/>
              <a:t>conflict of interests</a:t>
            </a:r>
          </a:p>
        </p:txBody>
      </p:sp>
      <p:sp>
        <p:nvSpPr>
          <p:cNvPr id="130051" name="Rectangle 3"/>
          <p:cNvSpPr>
            <a:spLocks noGrp="1" noChangeArrowheads="1"/>
          </p:cNvSpPr>
          <p:nvPr>
            <p:ph type="body" idx="1"/>
          </p:nvPr>
        </p:nvSpPr>
        <p:spPr/>
        <p:txBody>
          <a:bodyPr rtlCol="0">
            <a:normAutofit fontScale="77500" lnSpcReduction="20000"/>
          </a:bodyPr>
          <a:lstStyle/>
          <a:p>
            <a:pPr fontAlgn="auto">
              <a:spcAft>
                <a:spcPts val="0"/>
              </a:spcAft>
              <a:buFontTx/>
              <a:buNone/>
              <a:defRPr/>
            </a:pPr>
            <a:r>
              <a:rPr lang="en-GB" sz="2400" b="1" dirty="0"/>
              <a:t>	</a:t>
            </a:r>
            <a:r>
              <a:rPr lang="en-GB" sz="2400" b="1" dirty="0" smtClean="0"/>
              <a:t>Client conflict </a:t>
            </a:r>
            <a:r>
              <a:rPr lang="en-GB" sz="2400" dirty="0" smtClean="0"/>
              <a:t>- </a:t>
            </a:r>
            <a:endParaRPr lang="en-GB" sz="2400" dirty="0"/>
          </a:p>
          <a:p>
            <a:pPr fontAlgn="auto">
              <a:spcAft>
                <a:spcPts val="0"/>
              </a:spcAft>
              <a:buFontTx/>
              <a:buNone/>
              <a:defRPr/>
            </a:pPr>
            <a:r>
              <a:rPr lang="en-GB" sz="2400" dirty="0"/>
              <a:t>	 “…any situation where you owe separate duties to act in the best interests of two or more clients in relation to the same or related matters, and those duties conflict, of there is a significant risk that those duties conflict</a:t>
            </a:r>
            <a:r>
              <a:rPr lang="en-GB" sz="2400" dirty="0" smtClean="0"/>
              <a:t>.”</a:t>
            </a:r>
          </a:p>
          <a:p>
            <a:pPr fontAlgn="auto">
              <a:spcAft>
                <a:spcPts val="0"/>
              </a:spcAft>
              <a:buFontTx/>
              <a:buNone/>
              <a:defRPr/>
            </a:pPr>
            <a:endParaRPr lang="en-GB" sz="2400" dirty="0"/>
          </a:p>
          <a:p>
            <a:pPr fontAlgn="auto">
              <a:spcAft>
                <a:spcPts val="0"/>
              </a:spcAft>
              <a:buFontTx/>
              <a:buNone/>
              <a:defRPr/>
            </a:pPr>
            <a:r>
              <a:rPr lang="en-GB" sz="2400" dirty="0" smtClean="0"/>
              <a:t>       </a:t>
            </a:r>
          </a:p>
          <a:p>
            <a:pPr fontAlgn="auto">
              <a:spcAft>
                <a:spcPts val="0"/>
              </a:spcAft>
              <a:buFontTx/>
              <a:buNone/>
              <a:defRPr/>
            </a:pPr>
            <a:endParaRPr lang="en-GB" sz="2400" dirty="0"/>
          </a:p>
          <a:p>
            <a:pPr fontAlgn="auto">
              <a:spcAft>
                <a:spcPts val="0"/>
              </a:spcAft>
              <a:buFontTx/>
              <a:buNone/>
              <a:defRPr/>
            </a:pPr>
            <a:r>
              <a:rPr lang="en-GB" sz="2400" dirty="0" smtClean="0"/>
              <a:t>       </a:t>
            </a:r>
            <a:r>
              <a:rPr lang="en-GB" sz="2400" b="1" dirty="0" smtClean="0"/>
              <a:t>Own interest conflict </a:t>
            </a:r>
            <a:r>
              <a:rPr lang="en-GB" sz="2400" dirty="0" smtClean="0"/>
              <a:t>- </a:t>
            </a:r>
          </a:p>
          <a:p>
            <a:pPr fontAlgn="auto">
              <a:spcAft>
                <a:spcPts val="0"/>
              </a:spcAft>
              <a:buFont typeface="Arial" pitchFamily="34" charset="0"/>
              <a:buNone/>
              <a:defRPr/>
            </a:pPr>
            <a:r>
              <a:rPr lang="en-GB" sz="2400" dirty="0" smtClean="0"/>
              <a:t>       “…</a:t>
            </a:r>
            <a:r>
              <a:rPr lang="en-GB" sz="2400" dirty="0"/>
              <a:t>any situation where your duty to act in the best interests of any client in relation to a matter conflicts, or there is a significant risk that it may conflict, with your own interests in relation to that or a related matter”</a:t>
            </a:r>
          </a:p>
          <a:p>
            <a:pPr fontAlgn="auto">
              <a:spcAft>
                <a:spcPts val="0"/>
              </a:spcAft>
              <a:buFontTx/>
              <a:buNone/>
              <a:defRPr/>
            </a:pPr>
            <a:endParaRPr lang="en-GB" sz="2000" dirty="0" smtClean="0"/>
          </a:p>
          <a:p>
            <a:pPr fontAlgn="auto">
              <a:spcAft>
                <a:spcPts val="0"/>
              </a:spcAft>
              <a:buFontTx/>
              <a:buNone/>
              <a:defRPr/>
            </a:pPr>
            <a:endParaRPr lang="en-GB" sz="2000" dirty="0"/>
          </a:p>
          <a:p>
            <a:pPr fontAlgn="auto">
              <a:spcAft>
                <a:spcPts val="0"/>
              </a:spcAft>
              <a:buFontTx/>
              <a:buNone/>
              <a:defRPr/>
            </a:pPr>
            <a:endParaRPr lang="en-GB" sz="2000" dirty="0"/>
          </a:p>
          <a:p>
            <a:pPr fontAlgn="auto">
              <a:spcAft>
                <a:spcPts val="0"/>
              </a:spcAft>
              <a:buFontTx/>
              <a:buNone/>
              <a:defRPr/>
            </a:pPr>
            <a:endParaRPr lang="en-GB" sz="2800" dirty="0"/>
          </a:p>
          <a:p>
            <a:pPr fontAlgn="auto">
              <a:spcAft>
                <a:spcPts val="0"/>
              </a:spcAft>
              <a:buFontTx/>
              <a:buNone/>
              <a:defRPr/>
            </a:pPr>
            <a:r>
              <a:rPr lang="en-GB" sz="2800" dirty="0"/>
              <a:t>	</a:t>
            </a:r>
          </a:p>
        </p:txBody>
      </p:sp>
    </p:spTree>
    <p:extLst>
      <p:ext uri="{BB962C8B-B14F-4D97-AF65-F5344CB8AC3E}">
        <p14:creationId xmlns:p14="http://schemas.microsoft.com/office/powerpoint/2010/main" val="1750144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457200" y="274638"/>
            <a:ext cx="8229600" cy="777875"/>
          </a:xfrm>
        </p:spPr>
        <p:txBody>
          <a:bodyPr/>
          <a:lstStyle/>
          <a:p>
            <a:pPr algn="l"/>
            <a:r>
              <a:rPr lang="en-GB" sz="2800" b="1" dirty="0" smtClean="0"/>
              <a:t>Exceptions where you can act where there is conflict</a:t>
            </a:r>
          </a:p>
        </p:txBody>
      </p:sp>
      <p:sp>
        <p:nvSpPr>
          <p:cNvPr id="131075" name="Rectangle 3"/>
          <p:cNvSpPr>
            <a:spLocks noGrp="1" noChangeArrowheads="1"/>
          </p:cNvSpPr>
          <p:nvPr>
            <p:ph type="body" idx="1"/>
          </p:nvPr>
        </p:nvSpPr>
        <p:spPr>
          <a:xfrm>
            <a:off x="457200" y="1052513"/>
            <a:ext cx="8229600" cy="5073650"/>
          </a:xfrm>
        </p:spPr>
        <p:txBody>
          <a:bodyPr rtlCol="0">
            <a:normAutofit/>
          </a:bodyPr>
          <a:lstStyle/>
          <a:p>
            <a:pPr fontAlgn="auto">
              <a:spcAft>
                <a:spcPts val="0"/>
              </a:spcAft>
              <a:defRPr/>
            </a:pPr>
            <a:r>
              <a:rPr lang="en-GB" sz="1700" b="1" dirty="0" smtClean="0"/>
              <a:t>Outcome O(3.6) </a:t>
            </a:r>
            <a:r>
              <a:rPr lang="en-GB" sz="1700" dirty="0" smtClean="0"/>
              <a:t>- The </a:t>
            </a:r>
            <a:r>
              <a:rPr lang="en-GB" sz="1700" dirty="0"/>
              <a:t>clients have a substantially common interest in relation to a </a:t>
            </a:r>
            <a:r>
              <a:rPr lang="en-GB" sz="1700" dirty="0" smtClean="0"/>
              <a:t>matter; or</a:t>
            </a:r>
            <a:endParaRPr lang="en-GB" sz="1700" dirty="0"/>
          </a:p>
          <a:p>
            <a:pPr marL="457200" lvl="1" indent="0" fontAlgn="auto">
              <a:spcAft>
                <a:spcPts val="0"/>
              </a:spcAft>
              <a:buFont typeface="Arial" pitchFamily="34" charset="0"/>
              <a:buNone/>
              <a:defRPr/>
            </a:pPr>
            <a:endParaRPr lang="en-GB" sz="1700" dirty="0"/>
          </a:p>
          <a:p>
            <a:pPr fontAlgn="auto">
              <a:spcAft>
                <a:spcPts val="0"/>
              </a:spcAft>
              <a:defRPr/>
            </a:pPr>
            <a:r>
              <a:rPr lang="en-GB" sz="1700" b="1" dirty="0" smtClean="0"/>
              <a:t>Outcome O(3.7) </a:t>
            </a:r>
            <a:r>
              <a:rPr lang="en-GB" sz="1700" dirty="0" smtClean="0"/>
              <a:t>- The </a:t>
            </a:r>
            <a:r>
              <a:rPr lang="en-GB" sz="1700" dirty="0"/>
              <a:t>clients are competing for the same objective</a:t>
            </a:r>
            <a:r>
              <a:rPr lang="en-GB" sz="1700" dirty="0" smtClean="0"/>
              <a:t>.</a:t>
            </a:r>
          </a:p>
          <a:p>
            <a:pPr marL="0" indent="0" fontAlgn="auto">
              <a:spcAft>
                <a:spcPts val="0"/>
              </a:spcAft>
              <a:buNone/>
              <a:defRPr/>
            </a:pPr>
            <a:endParaRPr lang="en-GB" sz="1600" dirty="0"/>
          </a:p>
          <a:p>
            <a:pPr fontAlgn="auto">
              <a:spcAft>
                <a:spcPts val="0"/>
              </a:spcAft>
              <a:defRPr/>
            </a:pPr>
            <a:r>
              <a:rPr lang="en-GB" sz="1700" b="1" dirty="0"/>
              <a:t>Conveyancing </a:t>
            </a:r>
            <a:r>
              <a:rPr lang="en-GB" sz="1700" b="1" dirty="0" smtClean="0"/>
              <a:t>conflicts</a:t>
            </a:r>
            <a:endParaRPr lang="en-GB" sz="1700" b="1" dirty="0"/>
          </a:p>
          <a:p>
            <a:pPr marL="0" indent="0" fontAlgn="auto">
              <a:spcAft>
                <a:spcPts val="0"/>
              </a:spcAft>
              <a:buFont typeface="Arial" pitchFamily="34" charset="0"/>
              <a:buNone/>
              <a:defRPr/>
            </a:pPr>
            <a:r>
              <a:rPr lang="en-GB" sz="1700" dirty="0" smtClean="0"/>
              <a:t>       - Buyer </a:t>
            </a:r>
            <a:r>
              <a:rPr lang="en-GB" sz="1700" dirty="0"/>
              <a:t>/ Seller?</a:t>
            </a:r>
          </a:p>
          <a:p>
            <a:pPr marL="0" indent="0" fontAlgn="auto">
              <a:spcAft>
                <a:spcPts val="0"/>
              </a:spcAft>
              <a:buFont typeface="Arial" pitchFamily="34" charset="0"/>
              <a:buNone/>
              <a:defRPr/>
            </a:pPr>
            <a:r>
              <a:rPr lang="en-GB" sz="1700" dirty="0" smtClean="0"/>
              <a:t>       - Lender </a:t>
            </a:r>
            <a:r>
              <a:rPr lang="en-GB" sz="1700" dirty="0"/>
              <a:t>/ Borrower?</a:t>
            </a:r>
          </a:p>
          <a:p>
            <a:pPr marL="0" indent="0" fontAlgn="auto">
              <a:spcAft>
                <a:spcPts val="0"/>
              </a:spcAft>
              <a:buFont typeface="Arial" pitchFamily="34" charset="0"/>
              <a:buNone/>
              <a:defRPr/>
            </a:pPr>
            <a:endParaRPr lang="en-GB" sz="1700" dirty="0" smtClean="0"/>
          </a:p>
          <a:p>
            <a:pPr marL="0" indent="0" fontAlgn="auto">
              <a:spcAft>
                <a:spcPts val="0"/>
              </a:spcAft>
              <a:buFont typeface="Arial" pitchFamily="34" charset="0"/>
              <a:buNone/>
              <a:defRPr/>
            </a:pPr>
            <a:endParaRPr lang="en-GB" sz="1400" b="1" i="1" dirty="0" smtClean="0"/>
          </a:p>
          <a:p>
            <a:pPr marL="0" indent="0" fontAlgn="auto">
              <a:spcAft>
                <a:spcPts val="0"/>
              </a:spcAft>
              <a:buFont typeface="Arial" pitchFamily="34" charset="0"/>
              <a:buNone/>
              <a:defRPr/>
            </a:pPr>
            <a:r>
              <a:rPr lang="en-GB" sz="1400" b="1" i="1" dirty="0" smtClean="0">
                <a:solidFill>
                  <a:srgbClr val="FF0000"/>
                </a:solidFill>
              </a:rPr>
              <a:t>“</a:t>
            </a:r>
            <a:r>
              <a:rPr lang="en-GB" sz="1400" b="1" i="1" dirty="0">
                <a:solidFill>
                  <a:srgbClr val="FF0000"/>
                </a:solidFill>
              </a:rPr>
              <a:t>The difference with the new code is that the decision whether or not a conflict exists will be a matter for your professional judgment – the decision rests with you</a:t>
            </a:r>
            <a:r>
              <a:rPr lang="en-GB" sz="1400" b="1" i="1" dirty="0" smtClean="0">
                <a:solidFill>
                  <a:srgbClr val="FF0000"/>
                </a:solidFill>
              </a:rPr>
              <a:t>”</a:t>
            </a:r>
            <a:r>
              <a:rPr lang="en-GB" sz="1400" b="1" dirty="0">
                <a:solidFill>
                  <a:srgbClr val="FF0000"/>
                </a:solidFill>
              </a:rPr>
              <a:t> </a:t>
            </a:r>
            <a:r>
              <a:rPr lang="en-GB" sz="1800" dirty="0" smtClean="0"/>
              <a:t>- </a:t>
            </a:r>
            <a:r>
              <a:rPr lang="en-GB" sz="1200" dirty="0" smtClean="0"/>
              <a:t>SRA </a:t>
            </a:r>
            <a:r>
              <a:rPr lang="en-GB" sz="1200" dirty="0"/>
              <a:t>Professional Ethics Team</a:t>
            </a:r>
          </a:p>
          <a:p>
            <a:pPr marL="0" indent="0" fontAlgn="auto">
              <a:spcAft>
                <a:spcPts val="0"/>
              </a:spcAft>
              <a:buFont typeface="Arial" pitchFamily="34" charset="0"/>
              <a:buNone/>
              <a:defRPr/>
            </a:pPr>
            <a:endParaRPr lang="en-GB" sz="1700" i="1" dirty="0"/>
          </a:p>
          <a:p>
            <a:pPr marL="0" indent="0" fontAlgn="auto">
              <a:spcAft>
                <a:spcPts val="0"/>
              </a:spcAft>
              <a:buFont typeface="Arial" pitchFamily="34" charset="0"/>
              <a:buNone/>
              <a:defRPr/>
            </a:pPr>
            <a:endParaRPr lang="en-GB" sz="1700" i="1" dirty="0"/>
          </a:p>
          <a:p>
            <a:pPr fontAlgn="auto">
              <a:spcAft>
                <a:spcPts val="0"/>
              </a:spcAft>
              <a:defRPr/>
            </a:pPr>
            <a:endParaRPr lang="en-GB" sz="1600" dirty="0" smtClean="0"/>
          </a:p>
          <a:p>
            <a:pPr fontAlgn="auto">
              <a:spcAft>
                <a:spcPts val="0"/>
              </a:spcAft>
              <a:defRPr/>
            </a:pPr>
            <a:endParaRPr lang="en-GB" sz="1600" dirty="0"/>
          </a:p>
          <a:p>
            <a:pPr fontAlgn="auto">
              <a:spcAft>
                <a:spcPts val="0"/>
              </a:spcAft>
              <a:defRPr/>
            </a:pPr>
            <a:endParaRPr lang="en-GB" sz="1600" dirty="0"/>
          </a:p>
        </p:txBody>
      </p:sp>
    </p:spTree>
    <p:extLst>
      <p:ext uri="{BB962C8B-B14F-4D97-AF65-F5344CB8AC3E}">
        <p14:creationId xmlns:p14="http://schemas.microsoft.com/office/powerpoint/2010/main" val="66588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noFill/>
          <a:ln/>
        </p:spPr>
        <p:txBody>
          <a:bodyPr>
            <a:normAutofit/>
          </a:bodyPr>
          <a:lstStyle/>
          <a:p>
            <a:pPr algn="l"/>
            <a:r>
              <a:rPr lang="en-GB" sz="3200" b="1" dirty="0" smtClean="0">
                <a:effectLst/>
              </a:rPr>
              <a:t>More questions for you …</a:t>
            </a:r>
          </a:p>
        </p:txBody>
      </p:sp>
      <p:sp>
        <p:nvSpPr>
          <p:cNvPr id="325635" name="Rectangle 3"/>
          <p:cNvSpPr>
            <a:spLocks noGrp="1" noChangeArrowheads="1"/>
          </p:cNvSpPr>
          <p:nvPr>
            <p:ph type="body" idx="1"/>
          </p:nvPr>
        </p:nvSpPr>
        <p:spPr/>
        <p:txBody>
          <a:bodyPr>
            <a:normAutofit/>
          </a:bodyPr>
          <a:lstStyle/>
          <a:p>
            <a:endParaRPr lang="en-GB" sz="2400" dirty="0" smtClean="0"/>
          </a:p>
          <a:p>
            <a:r>
              <a:rPr lang="en-GB" sz="2400" dirty="0" smtClean="0"/>
              <a:t>Do your conflict checking procedures need review?</a:t>
            </a:r>
          </a:p>
          <a:p>
            <a:r>
              <a:rPr lang="en-GB" sz="2400" dirty="0" smtClean="0"/>
              <a:t>“Own interest conflicts” – do you have a register of interests?</a:t>
            </a:r>
          </a:p>
          <a:p>
            <a:r>
              <a:rPr lang="en-GB" sz="2400" dirty="0" smtClean="0"/>
              <a:t>Do you have a policy for conveyancing conflict situations?</a:t>
            </a:r>
          </a:p>
          <a:p>
            <a:r>
              <a:rPr lang="en-GB" sz="2400" dirty="0" smtClean="0"/>
              <a:t>Do you have a ‘conflicts committee’ to consider conflicts?</a:t>
            </a:r>
          </a:p>
          <a:p>
            <a:r>
              <a:rPr lang="en-GB" sz="2400" dirty="0" smtClean="0"/>
              <a:t>Staff training</a:t>
            </a:r>
          </a:p>
        </p:txBody>
      </p:sp>
    </p:spTree>
    <p:extLst>
      <p:ext uri="{BB962C8B-B14F-4D97-AF65-F5344CB8AC3E}">
        <p14:creationId xmlns:p14="http://schemas.microsoft.com/office/powerpoint/2010/main" val="3222958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p:txBody>
          <a:bodyPr/>
          <a:lstStyle/>
          <a:p>
            <a:pPr algn="l"/>
            <a:r>
              <a:rPr lang="en-GB" sz="2800" b="1" dirty="0" smtClean="0"/>
              <a:t>Chapter 4 - confidentiality</a:t>
            </a:r>
          </a:p>
        </p:txBody>
      </p:sp>
      <p:sp>
        <p:nvSpPr>
          <p:cNvPr id="100354" name="Content Placeholder 2"/>
          <p:cNvSpPr>
            <a:spLocks noGrp="1"/>
          </p:cNvSpPr>
          <p:nvPr>
            <p:ph idx="4294967295"/>
          </p:nvPr>
        </p:nvSpPr>
        <p:spPr/>
        <p:txBody>
          <a:bodyPr rtlCol="0">
            <a:normAutofit/>
          </a:bodyPr>
          <a:lstStyle/>
          <a:p>
            <a:pPr fontAlgn="auto">
              <a:spcAft>
                <a:spcPts val="0"/>
              </a:spcAft>
              <a:defRPr/>
            </a:pPr>
            <a:r>
              <a:rPr lang="en-GB" sz="1800" b="1" dirty="0" smtClean="0"/>
              <a:t>Principle</a:t>
            </a:r>
            <a:r>
              <a:rPr lang="en-GB" sz="1800" dirty="0" smtClean="0"/>
              <a:t> – acting in the best interests of clients</a:t>
            </a:r>
          </a:p>
          <a:p>
            <a:pPr fontAlgn="auto">
              <a:spcAft>
                <a:spcPts val="0"/>
              </a:spcAft>
              <a:defRPr/>
            </a:pPr>
            <a:endParaRPr lang="en-GB" sz="1800" dirty="0" smtClean="0"/>
          </a:p>
          <a:p>
            <a:pPr fontAlgn="auto">
              <a:spcAft>
                <a:spcPts val="0"/>
              </a:spcAft>
              <a:defRPr/>
            </a:pPr>
            <a:r>
              <a:rPr lang="en-GB" sz="1800" b="1" dirty="0" smtClean="0"/>
              <a:t>Outcomes</a:t>
            </a:r>
            <a:r>
              <a:rPr lang="en-GB" sz="1800" dirty="0" smtClean="0"/>
              <a:t> require that confidential information is protected</a:t>
            </a:r>
          </a:p>
          <a:p>
            <a:pPr marL="0" indent="0" fontAlgn="auto">
              <a:spcAft>
                <a:spcPts val="0"/>
              </a:spcAft>
              <a:buFont typeface="Arial" pitchFamily="34" charset="0"/>
              <a:buNone/>
              <a:defRPr/>
            </a:pPr>
            <a:endParaRPr lang="en-GB" sz="1800" dirty="0" smtClean="0"/>
          </a:p>
          <a:p>
            <a:pPr fontAlgn="auto">
              <a:spcAft>
                <a:spcPts val="0"/>
              </a:spcAft>
              <a:defRPr/>
            </a:pPr>
            <a:r>
              <a:rPr lang="en-GB" sz="1800" dirty="0" smtClean="0"/>
              <a:t>Do you have </a:t>
            </a:r>
            <a:r>
              <a:rPr lang="en-GB" sz="1800" b="1" dirty="0" smtClean="0"/>
              <a:t>effective systems and controls </a:t>
            </a:r>
            <a:r>
              <a:rPr lang="en-GB" sz="1800" dirty="0" smtClean="0"/>
              <a:t>in place to preserve client confidentiality?</a:t>
            </a:r>
          </a:p>
          <a:p>
            <a:pPr fontAlgn="auto">
              <a:spcAft>
                <a:spcPts val="0"/>
              </a:spcAft>
              <a:defRPr/>
            </a:pPr>
            <a:endParaRPr lang="en-GB" sz="1800" dirty="0"/>
          </a:p>
          <a:p>
            <a:pPr fontAlgn="auto">
              <a:spcAft>
                <a:spcPts val="0"/>
              </a:spcAft>
              <a:defRPr/>
            </a:pPr>
            <a:r>
              <a:rPr lang="en-GB" sz="1800" dirty="0" smtClean="0"/>
              <a:t>Outcomes </a:t>
            </a:r>
            <a:r>
              <a:rPr lang="en-GB" sz="1800" dirty="0"/>
              <a:t>also require that:</a:t>
            </a:r>
          </a:p>
          <a:p>
            <a:pPr marL="0" indent="0" fontAlgn="auto">
              <a:spcAft>
                <a:spcPts val="0"/>
              </a:spcAft>
              <a:buFont typeface="Arial" pitchFamily="34" charset="0"/>
              <a:buNone/>
              <a:defRPr/>
            </a:pPr>
            <a:endParaRPr lang="en-GB" sz="1800" dirty="0"/>
          </a:p>
          <a:p>
            <a:pPr lvl="1" fontAlgn="auto">
              <a:spcAft>
                <a:spcPts val="0"/>
              </a:spcAft>
              <a:defRPr/>
            </a:pPr>
            <a:r>
              <a:rPr lang="en-GB" sz="1800" dirty="0"/>
              <a:t>you must disclose to your client information of which you are aware that is material to their case</a:t>
            </a:r>
          </a:p>
          <a:p>
            <a:pPr lvl="1" fontAlgn="auto">
              <a:spcAft>
                <a:spcPts val="0"/>
              </a:spcAft>
              <a:defRPr/>
            </a:pPr>
            <a:r>
              <a:rPr lang="en-GB" sz="1800" dirty="0"/>
              <a:t>if your duty of confidentiality to one client comes into conflict with your duty of disclosure to another the duty of confidentiality takes precedence</a:t>
            </a:r>
          </a:p>
          <a:p>
            <a:pPr fontAlgn="auto">
              <a:spcAft>
                <a:spcPts val="0"/>
              </a:spcAft>
              <a:defRPr/>
            </a:pPr>
            <a:endParaRPr lang="en-GB" sz="1800" dirty="0" smtClean="0"/>
          </a:p>
        </p:txBody>
      </p:sp>
    </p:spTree>
    <p:extLst>
      <p:ext uri="{BB962C8B-B14F-4D97-AF65-F5344CB8AC3E}">
        <p14:creationId xmlns:p14="http://schemas.microsoft.com/office/powerpoint/2010/main" val="1926552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Title 1"/>
          <p:cNvSpPr>
            <a:spLocks noGrp="1"/>
          </p:cNvSpPr>
          <p:nvPr>
            <p:ph type="title" idx="4294967295"/>
          </p:nvPr>
        </p:nvSpPr>
        <p:spPr/>
        <p:txBody>
          <a:bodyPr rtlCol="0">
            <a:normAutofit/>
          </a:bodyPr>
          <a:lstStyle/>
          <a:p>
            <a:pPr algn="l" fontAlgn="auto">
              <a:spcAft>
                <a:spcPts val="0"/>
              </a:spcAft>
              <a:defRPr/>
            </a:pPr>
            <a:r>
              <a:rPr lang="en-GB" sz="3200" b="1" dirty="0"/>
              <a:t>Chapter 5 </a:t>
            </a:r>
            <a:r>
              <a:rPr lang="en-GB" sz="3200" b="1" dirty="0" smtClean="0"/>
              <a:t>– your client and the Court</a:t>
            </a:r>
            <a:endParaRPr lang="en-GB" sz="3200" b="1" dirty="0"/>
          </a:p>
        </p:txBody>
      </p:sp>
      <p:sp>
        <p:nvSpPr>
          <p:cNvPr id="57346" name="Content Placeholder 2"/>
          <p:cNvSpPr>
            <a:spLocks noGrp="1"/>
          </p:cNvSpPr>
          <p:nvPr>
            <p:ph idx="4294967295"/>
          </p:nvPr>
        </p:nvSpPr>
        <p:spPr/>
        <p:txBody>
          <a:bodyPr/>
          <a:lstStyle/>
          <a:p>
            <a:pPr>
              <a:lnSpc>
                <a:spcPct val="80000"/>
              </a:lnSpc>
            </a:pPr>
            <a:r>
              <a:rPr lang="en-GB" sz="2000" dirty="0" smtClean="0"/>
              <a:t>Principle - Upholding the rule of law and administration of justice</a:t>
            </a:r>
          </a:p>
          <a:p>
            <a:pPr>
              <a:lnSpc>
                <a:spcPct val="80000"/>
              </a:lnSpc>
              <a:buFontTx/>
              <a:buNone/>
            </a:pPr>
            <a:endParaRPr lang="en-GB" sz="2000" dirty="0" smtClean="0"/>
          </a:p>
          <a:p>
            <a:pPr>
              <a:lnSpc>
                <a:spcPct val="80000"/>
              </a:lnSpc>
            </a:pPr>
            <a:r>
              <a:rPr lang="en-GB" sz="2000" dirty="0" smtClean="0"/>
              <a:t>Outcomes must be demonstrated if you conduct litigation or advocacy</a:t>
            </a:r>
          </a:p>
          <a:p>
            <a:pPr>
              <a:lnSpc>
                <a:spcPct val="80000"/>
              </a:lnSpc>
            </a:pPr>
            <a:endParaRPr lang="en-GB" sz="2000" dirty="0" smtClean="0"/>
          </a:p>
          <a:p>
            <a:pPr>
              <a:lnSpc>
                <a:spcPct val="80000"/>
              </a:lnSpc>
            </a:pPr>
            <a:r>
              <a:rPr lang="en-GB" sz="2000" dirty="0" smtClean="0"/>
              <a:t>Responsibilities to court</a:t>
            </a:r>
          </a:p>
          <a:p>
            <a:pPr>
              <a:lnSpc>
                <a:spcPct val="80000"/>
              </a:lnSpc>
            </a:pPr>
            <a:endParaRPr lang="en-GB" sz="2000" dirty="0" smtClean="0"/>
          </a:p>
          <a:p>
            <a:pPr>
              <a:lnSpc>
                <a:spcPct val="80000"/>
              </a:lnSpc>
            </a:pPr>
            <a:r>
              <a:rPr lang="en-GB" sz="2000" dirty="0" smtClean="0"/>
              <a:t>Versus duties to clients – note O (5.5)</a:t>
            </a:r>
          </a:p>
          <a:p>
            <a:pPr>
              <a:lnSpc>
                <a:spcPct val="80000"/>
              </a:lnSpc>
            </a:pPr>
            <a:endParaRPr lang="en-GB" sz="2000" dirty="0" smtClean="0"/>
          </a:p>
          <a:p>
            <a:pPr>
              <a:lnSpc>
                <a:spcPct val="80000"/>
              </a:lnSpc>
            </a:pPr>
            <a:r>
              <a:rPr lang="en-GB" sz="2000" dirty="0" smtClean="0"/>
              <a:t>Treatment of witnesses and witness evidence</a:t>
            </a:r>
          </a:p>
          <a:p>
            <a:pPr>
              <a:lnSpc>
                <a:spcPct val="80000"/>
              </a:lnSpc>
            </a:pPr>
            <a:endParaRPr lang="en-GB" sz="2700" dirty="0" smtClean="0"/>
          </a:p>
        </p:txBody>
      </p:sp>
    </p:spTree>
    <p:extLst>
      <p:ext uri="{BB962C8B-B14F-4D97-AF65-F5344CB8AC3E}">
        <p14:creationId xmlns:p14="http://schemas.microsoft.com/office/powerpoint/2010/main" val="3077964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rtlCol="0">
            <a:normAutofit/>
          </a:bodyPr>
          <a:lstStyle/>
          <a:p>
            <a:pPr algn="l" fontAlgn="auto">
              <a:spcAft>
                <a:spcPts val="0"/>
              </a:spcAft>
              <a:defRPr/>
            </a:pPr>
            <a:r>
              <a:rPr lang="en-GB" sz="3200" b="1" dirty="0"/>
              <a:t>Chapter 6 – Introductions to third parties</a:t>
            </a:r>
          </a:p>
        </p:txBody>
      </p:sp>
      <p:sp>
        <p:nvSpPr>
          <p:cNvPr id="104450" name="Content Placeholder 2"/>
          <p:cNvSpPr>
            <a:spLocks noGrp="1"/>
          </p:cNvSpPr>
          <p:nvPr>
            <p:ph idx="4294967295"/>
          </p:nvPr>
        </p:nvSpPr>
        <p:spPr>
          <a:xfrm>
            <a:off x="457200" y="1981200"/>
            <a:ext cx="8229600" cy="4114800"/>
          </a:xfrm>
        </p:spPr>
        <p:txBody>
          <a:bodyPr rtlCol="0">
            <a:normAutofit/>
          </a:bodyPr>
          <a:lstStyle/>
          <a:p>
            <a:pPr fontAlgn="auto">
              <a:spcAft>
                <a:spcPts val="0"/>
              </a:spcAft>
              <a:defRPr/>
            </a:pPr>
            <a:r>
              <a:rPr lang="en-GB" sz="2400" dirty="0" smtClean="0"/>
              <a:t>Principles - Independence and Integrity and acting in the best interests of clients</a:t>
            </a:r>
          </a:p>
          <a:p>
            <a:pPr fontAlgn="auto">
              <a:spcAft>
                <a:spcPts val="0"/>
              </a:spcAft>
              <a:defRPr/>
            </a:pPr>
            <a:endParaRPr lang="en-GB" sz="2400" dirty="0" smtClean="0"/>
          </a:p>
          <a:p>
            <a:pPr fontAlgn="auto">
              <a:spcAft>
                <a:spcPts val="0"/>
              </a:spcAft>
              <a:defRPr/>
            </a:pPr>
            <a:r>
              <a:rPr lang="en-GB" sz="2400" dirty="0" smtClean="0"/>
              <a:t>Applies to all introductions including  to other lawyers</a:t>
            </a:r>
          </a:p>
          <a:p>
            <a:pPr marL="0" indent="0" fontAlgn="auto">
              <a:spcAft>
                <a:spcPts val="0"/>
              </a:spcAft>
              <a:buFont typeface="Arial" pitchFamily="34" charset="0"/>
              <a:buNone/>
              <a:defRPr/>
            </a:pPr>
            <a:endParaRPr lang="en-GB" sz="2400" dirty="0" smtClean="0"/>
          </a:p>
          <a:p>
            <a:pPr fontAlgn="auto">
              <a:spcAft>
                <a:spcPts val="0"/>
              </a:spcAft>
              <a:defRPr/>
            </a:pPr>
            <a:r>
              <a:rPr lang="en-GB" sz="2400" dirty="0" smtClean="0"/>
              <a:t>How can you demonstrate compliance with these outcomes?</a:t>
            </a:r>
          </a:p>
        </p:txBody>
      </p:sp>
    </p:spTree>
    <p:extLst>
      <p:ext uri="{BB962C8B-B14F-4D97-AF65-F5344CB8AC3E}">
        <p14:creationId xmlns:p14="http://schemas.microsoft.com/office/powerpoint/2010/main" val="1472636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algn="l"/>
            <a:r>
              <a:rPr lang="en-GB" dirty="0" smtClean="0"/>
              <a:t>Today’s session</a:t>
            </a:r>
          </a:p>
        </p:txBody>
      </p:sp>
      <p:sp>
        <p:nvSpPr>
          <p:cNvPr id="9219" name="Rectangle 3"/>
          <p:cNvSpPr>
            <a:spLocks noGrp="1" noChangeArrowheads="1"/>
          </p:cNvSpPr>
          <p:nvPr>
            <p:ph type="body" idx="1"/>
          </p:nvPr>
        </p:nvSpPr>
        <p:spPr/>
        <p:txBody>
          <a:bodyPr rtlCol="0">
            <a:normAutofit/>
          </a:bodyPr>
          <a:lstStyle/>
          <a:p>
            <a:pPr marL="914400" lvl="1" indent="-457200">
              <a:lnSpc>
                <a:spcPct val="80000"/>
              </a:lnSpc>
              <a:buFont typeface="+mj-lt"/>
              <a:buAutoNum type="arabicPeriod"/>
              <a:defRPr/>
            </a:pPr>
            <a:r>
              <a:rPr lang="en-GB" sz="2000" dirty="0" smtClean="0"/>
              <a:t>To provide a roadmap to help you find your way around outcomes focused </a:t>
            </a:r>
            <a:r>
              <a:rPr lang="en-GB" sz="2000" dirty="0"/>
              <a:t>regulation and </a:t>
            </a:r>
            <a:r>
              <a:rPr lang="en-GB" sz="2000" dirty="0" smtClean="0"/>
              <a:t>the </a:t>
            </a:r>
            <a:r>
              <a:rPr lang="en-GB" sz="2000" dirty="0"/>
              <a:t>code of </a:t>
            </a:r>
            <a:r>
              <a:rPr lang="en-GB" sz="2000" dirty="0" smtClean="0"/>
              <a:t>conduct, and </a:t>
            </a:r>
            <a:r>
              <a:rPr lang="en-GB" sz="2000" dirty="0"/>
              <a:t>what </a:t>
            </a:r>
            <a:r>
              <a:rPr lang="en-GB" sz="2000" dirty="0" smtClean="0"/>
              <a:t>it will </a:t>
            </a:r>
            <a:r>
              <a:rPr lang="en-GB" sz="2000" dirty="0"/>
              <a:t>mean </a:t>
            </a:r>
            <a:r>
              <a:rPr lang="en-GB" sz="2000" dirty="0" smtClean="0"/>
              <a:t>for you in </a:t>
            </a:r>
            <a:r>
              <a:rPr lang="en-GB" sz="2000" dirty="0" smtClean="0"/>
              <a:t>practice</a:t>
            </a:r>
          </a:p>
          <a:p>
            <a:pPr marL="914400" lvl="1" indent="-457200">
              <a:lnSpc>
                <a:spcPct val="80000"/>
              </a:lnSpc>
              <a:buFont typeface="+mj-lt"/>
              <a:buAutoNum type="arabicPeriod"/>
              <a:defRPr/>
            </a:pPr>
            <a:endParaRPr lang="en-GB" sz="2000" dirty="0" smtClean="0"/>
          </a:p>
          <a:p>
            <a:pPr marL="914400" lvl="1" indent="-457200">
              <a:lnSpc>
                <a:spcPct val="80000"/>
              </a:lnSpc>
              <a:buFont typeface="+mj-lt"/>
              <a:buAutoNum type="arabicPeriod"/>
              <a:defRPr/>
            </a:pPr>
            <a:r>
              <a:rPr lang="en-GB" sz="2000" dirty="0" smtClean="0"/>
              <a:t>What </a:t>
            </a:r>
            <a:r>
              <a:rPr lang="en-GB" sz="2000" dirty="0"/>
              <a:t>COLPs and COFAs will need to do in order to effectively perform their roles </a:t>
            </a:r>
            <a:endParaRPr lang="en-GB" sz="2000" dirty="0" smtClean="0"/>
          </a:p>
          <a:p>
            <a:pPr marL="914400" lvl="1" indent="-457200">
              <a:lnSpc>
                <a:spcPct val="80000"/>
              </a:lnSpc>
              <a:buFont typeface="+mj-lt"/>
              <a:buAutoNum type="arabicPeriod"/>
              <a:defRPr/>
            </a:pPr>
            <a:endParaRPr lang="en-GB" sz="2000" dirty="0" smtClean="0"/>
          </a:p>
          <a:p>
            <a:pPr marL="914400" lvl="1" indent="-457200">
              <a:lnSpc>
                <a:spcPct val="80000"/>
              </a:lnSpc>
              <a:buFont typeface="+mj-lt"/>
              <a:buAutoNum type="arabicPeriod"/>
              <a:defRPr/>
            </a:pPr>
            <a:r>
              <a:rPr lang="en-GB" sz="2000" dirty="0" smtClean="0"/>
              <a:t>How </a:t>
            </a:r>
            <a:r>
              <a:rPr lang="en-GB" sz="2000" dirty="0"/>
              <a:t>to implement OFR by systemising your compliance</a:t>
            </a:r>
          </a:p>
          <a:p>
            <a:pPr marL="914400" lvl="1" indent="-457200">
              <a:lnSpc>
                <a:spcPct val="80000"/>
              </a:lnSpc>
              <a:buFont typeface="+mj-lt"/>
              <a:buAutoNum type="arabicPeriod"/>
              <a:defRPr/>
            </a:pPr>
            <a:endParaRPr lang="en-GB" sz="2000" dirty="0"/>
          </a:p>
          <a:p>
            <a:pPr marL="457200" lvl="1" indent="0">
              <a:lnSpc>
                <a:spcPct val="80000"/>
              </a:lnSpc>
              <a:buNone/>
              <a:defRPr/>
            </a:pPr>
            <a:endParaRPr lang="en-GB" sz="2000" dirty="0" smtClean="0"/>
          </a:p>
          <a:p>
            <a:pPr marL="457200" lvl="1" indent="0">
              <a:lnSpc>
                <a:spcPct val="80000"/>
              </a:lnSpc>
              <a:buNone/>
              <a:defRPr/>
            </a:pPr>
            <a:endParaRPr lang="en-GB" sz="2000" dirty="0" smtClean="0"/>
          </a:p>
          <a:p>
            <a:pPr marL="914400" lvl="1" indent="-457200">
              <a:lnSpc>
                <a:spcPct val="80000"/>
              </a:lnSpc>
              <a:buFont typeface="+mj-lt"/>
              <a:buAutoNum type="arabicPeriod"/>
              <a:defRPr/>
            </a:pPr>
            <a:endParaRPr lang="en-GB" sz="2000" dirty="0" smtClean="0"/>
          </a:p>
          <a:p>
            <a:pPr marL="457200" lvl="1" indent="0" fontAlgn="auto">
              <a:lnSpc>
                <a:spcPct val="80000"/>
              </a:lnSpc>
              <a:spcAft>
                <a:spcPts val="0"/>
              </a:spcAft>
              <a:buFont typeface="Arial" pitchFamily="34" charset="0"/>
              <a:buNone/>
              <a:defRPr/>
            </a:pPr>
            <a:r>
              <a:rPr lang="en-GB" sz="2000" dirty="0" smtClean="0"/>
              <a:t>Where </a:t>
            </a:r>
            <a:r>
              <a:rPr lang="en-GB" sz="2000" dirty="0"/>
              <a:t>to find the new regulations?</a:t>
            </a:r>
            <a:br>
              <a:rPr lang="en-GB" sz="2000" dirty="0"/>
            </a:br>
            <a:r>
              <a:rPr lang="en-GB" sz="2000" dirty="0">
                <a:hlinkClick r:id="rId3"/>
              </a:rPr>
              <a:t>www.sra.org.uk</a:t>
            </a:r>
            <a:endParaRPr lang="en-GB" sz="2000" dirty="0" smtClean="0"/>
          </a:p>
          <a:p>
            <a:pPr lvl="1" fontAlgn="auto">
              <a:lnSpc>
                <a:spcPct val="80000"/>
              </a:lnSpc>
              <a:spcAft>
                <a:spcPts val="0"/>
              </a:spcAft>
              <a:defRPr/>
            </a:pPr>
            <a:endParaRPr lang="en-GB" sz="1600" dirty="0"/>
          </a:p>
          <a:p>
            <a:pPr lvl="1" fontAlgn="auto">
              <a:lnSpc>
                <a:spcPct val="80000"/>
              </a:lnSpc>
              <a:spcAft>
                <a:spcPts val="0"/>
              </a:spcAft>
              <a:defRPr/>
            </a:pPr>
            <a:endParaRPr lang="en-GB" sz="1600" dirty="0"/>
          </a:p>
          <a:p>
            <a:pPr lvl="1" fontAlgn="auto">
              <a:lnSpc>
                <a:spcPct val="80000"/>
              </a:lnSpc>
              <a:spcAft>
                <a:spcPts val="0"/>
              </a:spcAft>
              <a:defRPr/>
            </a:pPr>
            <a:endParaRPr lang="en-GB" sz="1600" dirty="0"/>
          </a:p>
          <a:p>
            <a:pPr lvl="1" fontAlgn="auto">
              <a:lnSpc>
                <a:spcPct val="80000"/>
              </a:lnSpc>
              <a:spcAft>
                <a:spcPts val="0"/>
              </a:spcAft>
              <a:defRPr/>
            </a:pPr>
            <a:endParaRPr lang="en-GB" sz="1600" dirty="0"/>
          </a:p>
        </p:txBody>
      </p:sp>
    </p:spTree>
    <p:extLst>
      <p:ext uri="{BB962C8B-B14F-4D97-AF65-F5344CB8AC3E}">
        <p14:creationId xmlns:p14="http://schemas.microsoft.com/office/powerpoint/2010/main" val="165543886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l" eaLnBrk="1" hangingPunct="1"/>
            <a:r>
              <a:rPr lang="en-GB" sz="3200" b="1" dirty="0" smtClean="0"/>
              <a:t>You and your business</a:t>
            </a:r>
          </a:p>
        </p:txBody>
      </p:sp>
      <p:sp>
        <p:nvSpPr>
          <p:cNvPr id="3" name="Content Placeholder 2"/>
          <p:cNvSpPr>
            <a:spLocks noGrp="1"/>
          </p:cNvSpPr>
          <p:nvPr>
            <p:ph idx="1"/>
          </p:nvPr>
        </p:nvSpPr>
        <p:spPr>
          <a:xfrm>
            <a:off x="457200" y="1600200"/>
            <a:ext cx="8229600" cy="4708525"/>
          </a:xfrm>
        </p:spPr>
        <p:txBody>
          <a:bodyPr/>
          <a:lstStyle/>
          <a:p>
            <a:pPr marL="0" indent="0" eaLnBrk="1" hangingPunct="1">
              <a:buFontTx/>
              <a:buNone/>
              <a:defRPr/>
            </a:pPr>
            <a:endParaRPr lang="en-GB" sz="2400" dirty="0" smtClean="0"/>
          </a:p>
          <a:p>
            <a:pPr eaLnBrk="1" hangingPunct="1">
              <a:defRPr/>
            </a:pPr>
            <a:r>
              <a:rPr lang="en-GB" sz="2400" dirty="0" smtClean="0"/>
              <a:t>Chapter 7 Management of your business</a:t>
            </a:r>
          </a:p>
          <a:p>
            <a:pPr eaLnBrk="1" hangingPunct="1">
              <a:defRPr/>
            </a:pPr>
            <a:r>
              <a:rPr lang="en-GB" sz="2400" dirty="0" smtClean="0"/>
              <a:t>Chapter 8 Publicity</a:t>
            </a:r>
          </a:p>
          <a:p>
            <a:pPr eaLnBrk="1" hangingPunct="1">
              <a:defRPr/>
            </a:pPr>
            <a:r>
              <a:rPr lang="en-GB" sz="2400" dirty="0" smtClean="0"/>
              <a:t>Chapter 9 Fee sharing and referrals</a:t>
            </a:r>
          </a:p>
          <a:p>
            <a:pPr eaLnBrk="1" hangingPunct="1">
              <a:defRPr/>
            </a:pPr>
            <a:endParaRPr lang="en-GB" sz="2400" dirty="0"/>
          </a:p>
          <a:p>
            <a:pPr eaLnBrk="1" hangingPunct="1">
              <a:defRPr/>
            </a:pPr>
            <a:endParaRPr lang="en-GB" sz="2400" dirty="0" smtClean="0"/>
          </a:p>
          <a:p>
            <a:pPr eaLnBrk="1" hangingPunct="1">
              <a:defRPr/>
            </a:pPr>
            <a:endParaRPr lang="en-GB" sz="2400" dirty="0"/>
          </a:p>
          <a:p>
            <a:pPr eaLnBrk="1" hangingPunct="1">
              <a:defRPr/>
            </a:pPr>
            <a:endParaRPr lang="en-GB" sz="2400" dirty="0" smtClean="0"/>
          </a:p>
          <a:p>
            <a:pPr eaLnBrk="1" hangingPunct="1">
              <a:defRPr/>
            </a:pPr>
            <a:endParaRPr lang="en-GB" sz="2400" dirty="0"/>
          </a:p>
          <a:p>
            <a:pPr eaLnBrk="1" hangingPunct="1">
              <a:defRPr/>
            </a:pPr>
            <a:endParaRPr lang="en-GB" sz="2400" dirty="0" smtClean="0"/>
          </a:p>
        </p:txBody>
      </p:sp>
    </p:spTree>
    <p:extLst>
      <p:ext uri="{BB962C8B-B14F-4D97-AF65-F5344CB8AC3E}">
        <p14:creationId xmlns:p14="http://schemas.microsoft.com/office/powerpoint/2010/main" val="3396121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normAutofit/>
          </a:bodyPr>
          <a:lstStyle/>
          <a:p>
            <a:pPr algn="l"/>
            <a:r>
              <a:rPr lang="en-GB" sz="3200" b="1" dirty="0"/>
              <a:t>Chapter 7 – management of </a:t>
            </a:r>
            <a:r>
              <a:rPr lang="en-GB" sz="3200" b="1" dirty="0" smtClean="0"/>
              <a:t>your business</a:t>
            </a:r>
          </a:p>
        </p:txBody>
      </p:sp>
      <p:sp>
        <p:nvSpPr>
          <p:cNvPr id="61442" name="Rectangle 3"/>
          <p:cNvSpPr>
            <a:spLocks noGrp="1" noChangeArrowheads="1"/>
          </p:cNvSpPr>
          <p:nvPr>
            <p:ph type="body" idx="1"/>
          </p:nvPr>
        </p:nvSpPr>
        <p:spPr/>
        <p:txBody>
          <a:bodyPr/>
          <a:lstStyle/>
          <a:p>
            <a:pPr marL="457200" lvl="1" indent="0">
              <a:buFontTx/>
              <a:buNone/>
              <a:tabLst>
                <a:tab pos="520700" algn="l"/>
              </a:tabLst>
            </a:pPr>
            <a:endParaRPr lang="en-GB" sz="2000" dirty="0" smtClean="0"/>
          </a:p>
          <a:p>
            <a:pPr lvl="2">
              <a:tabLst>
                <a:tab pos="520700" algn="l"/>
              </a:tabLst>
            </a:pPr>
            <a:r>
              <a:rPr lang="en-GB" sz="1800" dirty="0" smtClean="0"/>
              <a:t>Must have effective systems and controls  in place to achieve compliance with all the regulations in the Handbook </a:t>
            </a:r>
          </a:p>
          <a:p>
            <a:pPr lvl="2">
              <a:tabLst>
                <a:tab pos="520700" algn="l"/>
              </a:tabLst>
            </a:pPr>
            <a:r>
              <a:rPr lang="en-GB" sz="1800" dirty="0" smtClean="0"/>
              <a:t>ensuring staff are trained to maintain an appropriate level of competence, </a:t>
            </a:r>
          </a:p>
          <a:p>
            <a:pPr lvl="2">
              <a:tabLst>
                <a:tab pos="520700" algn="l"/>
              </a:tabLst>
            </a:pPr>
            <a:r>
              <a:rPr lang="en-GB" sz="1800" dirty="0" smtClean="0"/>
              <a:t>Supervising clients’ matters and checking of quality of work.</a:t>
            </a:r>
          </a:p>
          <a:p>
            <a:pPr lvl="2">
              <a:tabLst>
                <a:tab pos="520700" algn="l"/>
              </a:tabLst>
            </a:pPr>
            <a:r>
              <a:rPr lang="en-GB" sz="1800" dirty="0" smtClean="0"/>
              <a:t>Outsourcing</a:t>
            </a:r>
          </a:p>
          <a:p>
            <a:pPr lvl="2">
              <a:tabLst>
                <a:tab pos="520700" algn="l"/>
              </a:tabLst>
            </a:pPr>
            <a:endParaRPr lang="en-GB" sz="1800" dirty="0" smtClean="0"/>
          </a:p>
          <a:p>
            <a:pPr lvl="2">
              <a:tabLst>
                <a:tab pos="520700" algn="l"/>
              </a:tabLst>
            </a:pPr>
            <a:endParaRPr lang="en-GB" sz="2000" dirty="0" smtClean="0"/>
          </a:p>
          <a:p>
            <a:pPr marL="457200" lvl="1" indent="0">
              <a:tabLst>
                <a:tab pos="520700" algn="l"/>
              </a:tabLst>
            </a:pPr>
            <a:r>
              <a:rPr lang="en-GB" sz="1800" dirty="0" smtClean="0"/>
              <a:t> links to </a:t>
            </a:r>
            <a:r>
              <a:rPr lang="en-GB" sz="1800" b="1" dirty="0" smtClean="0"/>
              <a:t>COLP’s and COFA’s </a:t>
            </a:r>
            <a:r>
              <a:rPr lang="en-GB" sz="1800" dirty="0" smtClean="0"/>
              <a:t>responsibilities</a:t>
            </a:r>
          </a:p>
        </p:txBody>
      </p:sp>
    </p:spTree>
    <p:extLst>
      <p:ext uri="{BB962C8B-B14F-4D97-AF65-F5344CB8AC3E}">
        <p14:creationId xmlns:p14="http://schemas.microsoft.com/office/powerpoint/2010/main" val="51528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normAutofit/>
          </a:bodyPr>
          <a:lstStyle/>
          <a:p>
            <a:pPr algn="l"/>
            <a:r>
              <a:rPr lang="en-GB" sz="3200" b="1" dirty="0" smtClean="0"/>
              <a:t>Chapter 8 - publicity</a:t>
            </a:r>
          </a:p>
        </p:txBody>
      </p:sp>
      <p:sp>
        <p:nvSpPr>
          <p:cNvPr id="63490" name="Content Placeholder 2"/>
          <p:cNvSpPr>
            <a:spLocks noGrp="1"/>
          </p:cNvSpPr>
          <p:nvPr>
            <p:ph idx="1"/>
          </p:nvPr>
        </p:nvSpPr>
        <p:spPr/>
        <p:txBody>
          <a:bodyPr>
            <a:normAutofit/>
          </a:bodyPr>
          <a:lstStyle/>
          <a:p>
            <a:r>
              <a:rPr lang="en-GB" sz="2400" dirty="0" smtClean="0"/>
              <a:t>Principle – to maintain the trust the public places in you</a:t>
            </a:r>
          </a:p>
          <a:p>
            <a:r>
              <a:rPr lang="en-GB" sz="2400" dirty="0" smtClean="0"/>
              <a:t>Accurate publicity</a:t>
            </a:r>
          </a:p>
          <a:p>
            <a:r>
              <a:rPr lang="en-GB" sz="2400" dirty="0" smtClean="0"/>
              <a:t>Clarity on charges</a:t>
            </a:r>
          </a:p>
          <a:p>
            <a:r>
              <a:rPr lang="en-GB" sz="2400" dirty="0" smtClean="0"/>
              <a:t>Prohibition on unsolicited approaches</a:t>
            </a:r>
          </a:p>
          <a:p>
            <a:r>
              <a:rPr lang="en-GB" sz="2400" dirty="0" smtClean="0"/>
              <a:t>Clear information about your regulatory status</a:t>
            </a:r>
          </a:p>
          <a:p>
            <a:r>
              <a:rPr lang="en-GB" sz="2400" dirty="0" smtClean="0"/>
              <a:t>Risk areas in relation to publicity?</a:t>
            </a:r>
          </a:p>
        </p:txBody>
      </p:sp>
    </p:spTree>
    <p:extLst>
      <p:ext uri="{BB962C8B-B14F-4D97-AF65-F5344CB8AC3E}">
        <p14:creationId xmlns:p14="http://schemas.microsoft.com/office/powerpoint/2010/main" val="40743160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algn="l"/>
            <a:r>
              <a:rPr lang="en-GB" sz="2800" b="1" dirty="0" smtClean="0"/>
              <a:t>Chapter 9 - Fee sharing and referral arrangements</a:t>
            </a:r>
          </a:p>
        </p:txBody>
      </p:sp>
      <p:sp>
        <p:nvSpPr>
          <p:cNvPr id="65538" name="Rectangle 3"/>
          <p:cNvSpPr>
            <a:spLocks noGrp="1" noChangeArrowheads="1"/>
          </p:cNvSpPr>
          <p:nvPr>
            <p:ph type="body" idx="1"/>
          </p:nvPr>
        </p:nvSpPr>
        <p:spPr/>
        <p:txBody>
          <a:bodyPr/>
          <a:lstStyle/>
          <a:p>
            <a:pPr>
              <a:lnSpc>
                <a:spcPct val="90000"/>
              </a:lnSpc>
            </a:pPr>
            <a:r>
              <a:rPr lang="en-GB" sz="2400" dirty="0" smtClean="0"/>
              <a:t>Outcomes emphasise the importance of the core duties – independence of professional judgement, integrity and clients’ best interests etc. </a:t>
            </a:r>
          </a:p>
          <a:p>
            <a:pPr>
              <a:lnSpc>
                <a:spcPct val="90000"/>
              </a:lnSpc>
            </a:pPr>
            <a:endParaRPr lang="en-GB" sz="2400" dirty="0" smtClean="0"/>
          </a:p>
          <a:p>
            <a:pPr>
              <a:lnSpc>
                <a:spcPct val="90000"/>
              </a:lnSpc>
            </a:pPr>
            <a:r>
              <a:rPr lang="en-GB" sz="2400" dirty="0" smtClean="0"/>
              <a:t>Requirement to inform clients of any financial or other interest the introducer has in referring the client now extends to referrals between solicitors.</a:t>
            </a:r>
          </a:p>
          <a:p>
            <a:pPr>
              <a:lnSpc>
                <a:spcPct val="90000"/>
              </a:lnSpc>
            </a:pPr>
            <a:endParaRPr lang="en-GB" sz="2400" dirty="0" smtClean="0"/>
          </a:p>
          <a:p>
            <a:pPr>
              <a:lnSpc>
                <a:spcPct val="90000"/>
              </a:lnSpc>
            </a:pPr>
            <a:r>
              <a:rPr lang="en-GB" sz="2400" dirty="0" smtClean="0"/>
              <a:t>Referral fees – now under review by government.</a:t>
            </a:r>
          </a:p>
          <a:p>
            <a:pPr>
              <a:lnSpc>
                <a:spcPct val="90000"/>
              </a:lnSpc>
              <a:buFontTx/>
              <a:buNone/>
            </a:pPr>
            <a:endParaRPr lang="en-GB" sz="2800" dirty="0" smtClean="0"/>
          </a:p>
        </p:txBody>
      </p:sp>
    </p:spTree>
    <p:extLst>
      <p:ext uri="{BB962C8B-B14F-4D97-AF65-F5344CB8AC3E}">
        <p14:creationId xmlns:p14="http://schemas.microsoft.com/office/powerpoint/2010/main" val="191266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en-GB" sz="3200" b="1" dirty="0" smtClean="0"/>
              <a:t>Chapter 9 - Outcomes</a:t>
            </a:r>
            <a:endParaRPr lang="en-US" sz="3200" b="1" dirty="0" smtClean="0"/>
          </a:p>
        </p:txBody>
      </p:sp>
      <p:sp>
        <p:nvSpPr>
          <p:cNvPr id="36867" name="Rectangle 3"/>
          <p:cNvSpPr>
            <a:spLocks noGrp="1" noChangeArrowheads="1"/>
          </p:cNvSpPr>
          <p:nvPr>
            <p:ph type="body" idx="1"/>
          </p:nvPr>
        </p:nvSpPr>
        <p:spPr>
          <a:xfrm>
            <a:off x="468313" y="1484313"/>
            <a:ext cx="8229600" cy="5102225"/>
          </a:xfrm>
        </p:spPr>
        <p:txBody>
          <a:bodyPr/>
          <a:lstStyle/>
          <a:p>
            <a:pPr eaLnBrk="1" hangingPunct="1">
              <a:defRPr/>
            </a:pPr>
            <a:r>
              <a:rPr lang="en-GB" sz="1400" dirty="0" smtClean="0"/>
              <a:t>Your independence and your professional judgment are not prejudiced by virtue of any arrangements with another person;</a:t>
            </a:r>
          </a:p>
          <a:p>
            <a:pPr eaLnBrk="1" hangingPunct="1">
              <a:defRPr/>
            </a:pPr>
            <a:endParaRPr lang="en-GB" sz="1400" dirty="0" smtClean="0"/>
          </a:p>
          <a:p>
            <a:pPr eaLnBrk="1" hangingPunct="1">
              <a:defRPr/>
            </a:pPr>
            <a:r>
              <a:rPr lang="en-GB" sz="1400" dirty="0" smtClean="0"/>
              <a:t>Your clients’ interests are protected regardless of the interests of an introducer or fee sharer or your interests in receiving referrals;</a:t>
            </a:r>
          </a:p>
          <a:p>
            <a:pPr eaLnBrk="1" hangingPunct="1">
              <a:defRPr/>
            </a:pPr>
            <a:endParaRPr lang="en-GB" sz="1400" dirty="0" smtClean="0"/>
          </a:p>
          <a:p>
            <a:pPr eaLnBrk="1" hangingPunct="1">
              <a:defRPr/>
            </a:pPr>
            <a:r>
              <a:rPr lang="en-GB" sz="1400" dirty="0" smtClean="0"/>
              <a:t>Clients are in a position to make informed decisions about how to pursue their matter;</a:t>
            </a:r>
          </a:p>
          <a:p>
            <a:pPr eaLnBrk="1" hangingPunct="1">
              <a:defRPr/>
            </a:pPr>
            <a:endParaRPr lang="en-GB" sz="1400" dirty="0" smtClean="0"/>
          </a:p>
          <a:p>
            <a:pPr eaLnBrk="1" hangingPunct="1">
              <a:defRPr/>
            </a:pPr>
            <a:r>
              <a:rPr lang="en-GB" sz="1400" dirty="0" smtClean="0"/>
              <a:t>Clients are informed of any financial or other interest which an introducer has in referring the client to you;</a:t>
            </a:r>
          </a:p>
          <a:p>
            <a:pPr eaLnBrk="1" hangingPunct="1">
              <a:defRPr/>
            </a:pPr>
            <a:endParaRPr lang="en-GB" sz="1400" dirty="0" smtClean="0"/>
          </a:p>
          <a:p>
            <a:pPr eaLnBrk="1" hangingPunct="1">
              <a:defRPr/>
            </a:pPr>
            <a:r>
              <a:rPr lang="en-GB" sz="1400" dirty="0" smtClean="0"/>
              <a:t>Clients are informed of any fee sharing arrangement that is relevant to the matter;</a:t>
            </a:r>
          </a:p>
          <a:p>
            <a:pPr eaLnBrk="1" hangingPunct="1">
              <a:defRPr/>
            </a:pPr>
            <a:endParaRPr lang="en-GB" sz="1400" dirty="0" smtClean="0"/>
          </a:p>
          <a:p>
            <a:pPr eaLnBrk="1" hangingPunct="1">
              <a:defRPr/>
            </a:pPr>
            <a:r>
              <a:rPr lang="en-GB" sz="1400" dirty="0" smtClean="0"/>
              <a:t>You do not make payments to an introducer in respect of clients who are the subject of criminal proceedings or who have the benefit of public funding.</a:t>
            </a:r>
          </a:p>
          <a:p>
            <a:pPr marL="0" indent="0" eaLnBrk="1" hangingPunct="1">
              <a:buFontTx/>
              <a:buNone/>
              <a:defRPr/>
            </a:pPr>
            <a:endParaRPr lang="en-GB" sz="1400" dirty="0" smtClean="0"/>
          </a:p>
          <a:p>
            <a:pPr eaLnBrk="1" hangingPunct="1">
              <a:defRPr/>
            </a:pPr>
            <a:r>
              <a:rPr lang="en-GB" sz="1400" dirty="0" smtClean="0"/>
              <a:t>Where you enter into a financial arrangement with an introducer you ensure the arrangement is in writing</a:t>
            </a:r>
          </a:p>
          <a:p>
            <a:pPr eaLnBrk="1" hangingPunct="1">
              <a:defRPr/>
            </a:pPr>
            <a:endParaRPr lang="en-US" sz="1600" dirty="0" smtClean="0"/>
          </a:p>
          <a:p>
            <a:pPr eaLnBrk="1" hangingPunct="1">
              <a:defRPr/>
            </a:pPr>
            <a:endParaRPr lang="en-US" sz="1600" dirty="0" smtClean="0"/>
          </a:p>
          <a:p>
            <a:pPr eaLnBrk="1" hangingPunct="1">
              <a:defRPr/>
            </a:pPr>
            <a:endParaRPr lang="en-US" sz="1600" dirty="0" smtClean="0"/>
          </a:p>
        </p:txBody>
      </p:sp>
    </p:spTree>
    <p:extLst>
      <p:ext uri="{BB962C8B-B14F-4D97-AF65-F5344CB8AC3E}">
        <p14:creationId xmlns:p14="http://schemas.microsoft.com/office/powerpoint/2010/main" val="2749727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noFill/>
          <a:ln/>
        </p:spPr>
        <p:txBody>
          <a:bodyPr>
            <a:normAutofit/>
          </a:bodyPr>
          <a:lstStyle/>
          <a:p>
            <a:pPr algn="l"/>
            <a:r>
              <a:rPr lang="en-GB" sz="3200" b="1" dirty="0" smtClean="0">
                <a:effectLst/>
              </a:rPr>
              <a:t>More questions …</a:t>
            </a:r>
          </a:p>
        </p:txBody>
      </p:sp>
      <p:sp>
        <p:nvSpPr>
          <p:cNvPr id="339971" name="Rectangle 3"/>
          <p:cNvSpPr>
            <a:spLocks noGrp="1" noChangeArrowheads="1"/>
          </p:cNvSpPr>
          <p:nvPr>
            <p:ph type="body" idx="1"/>
          </p:nvPr>
        </p:nvSpPr>
        <p:spPr/>
        <p:txBody>
          <a:bodyPr>
            <a:normAutofit/>
          </a:bodyPr>
          <a:lstStyle/>
          <a:p>
            <a:pPr>
              <a:lnSpc>
                <a:spcPct val="90000"/>
              </a:lnSpc>
            </a:pPr>
            <a:endParaRPr lang="en-GB" sz="2400" dirty="0" smtClean="0"/>
          </a:p>
          <a:p>
            <a:pPr>
              <a:lnSpc>
                <a:spcPct val="90000"/>
              </a:lnSpc>
            </a:pPr>
            <a:r>
              <a:rPr lang="en-GB" sz="2400" dirty="0" smtClean="0"/>
              <a:t>Do you have a record of all referral arrangements which happen in the firm?</a:t>
            </a:r>
          </a:p>
          <a:p>
            <a:pPr>
              <a:lnSpc>
                <a:spcPct val="90000"/>
              </a:lnSpc>
            </a:pPr>
            <a:r>
              <a:rPr lang="en-GB" sz="2400" dirty="0" smtClean="0"/>
              <a:t>If payment made for referrals - is agreement in writing?</a:t>
            </a:r>
          </a:p>
          <a:p>
            <a:pPr>
              <a:lnSpc>
                <a:spcPct val="90000"/>
              </a:lnSpc>
            </a:pPr>
            <a:r>
              <a:rPr lang="en-GB" sz="2400" dirty="0" smtClean="0"/>
              <a:t>How do you monitor compliance with the Outcomes?</a:t>
            </a:r>
          </a:p>
          <a:p>
            <a:pPr>
              <a:lnSpc>
                <a:spcPct val="90000"/>
              </a:lnSpc>
            </a:pPr>
            <a:r>
              <a:rPr lang="en-GB" sz="2400" dirty="0" smtClean="0"/>
              <a:t>How do you demonstrate achievement of the Outcomes relating to information which the client must have?</a:t>
            </a:r>
          </a:p>
        </p:txBody>
      </p:sp>
    </p:spTree>
    <p:extLst>
      <p:ext uri="{BB962C8B-B14F-4D97-AF65-F5344CB8AC3E}">
        <p14:creationId xmlns:p14="http://schemas.microsoft.com/office/powerpoint/2010/main" val="1559747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p:txBody>
          <a:bodyPr>
            <a:normAutofit/>
          </a:bodyPr>
          <a:lstStyle/>
          <a:p>
            <a:pPr algn="l"/>
            <a:r>
              <a:rPr lang="en-GB" sz="3200" b="1" dirty="0" smtClean="0"/>
              <a:t>Chapter 10 – you and your regulator</a:t>
            </a:r>
          </a:p>
        </p:txBody>
      </p:sp>
      <p:sp>
        <p:nvSpPr>
          <p:cNvPr id="112642" name="Content Placeholder 2"/>
          <p:cNvSpPr>
            <a:spLocks noGrp="1"/>
          </p:cNvSpPr>
          <p:nvPr>
            <p:ph idx="4294967295"/>
          </p:nvPr>
        </p:nvSpPr>
        <p:spPr/>
        <p:txBody>
          <a:bodyPr rtlCol="0">
            <a:normAutofit/>
          </a:bodyPr>
          <a:lstStyle/>
          <a:p>
            <a:pPr fontAlgn="auto">
              <a:spcAft>
                <a:spcPts val="0"/>
              </a:spcAft>
              <a:defRPr/>
            </a:pPr>
            <a:r>
              <a:rPr lang="en-GB" sz="1900" dirty="0"/>
              <a:t>Principle - Dealing with regulator and </a:t>
            </a:r>
            <a:r>
              <a:rPr lang="en-GB" sz="1900" dirty="0" smtClean="0"/>
              <a:t>ombudsman </a:t>
            </a:r>
            <a:r>
              <a:rPr lang="en-GB" sz="1900" dirty="0"/>
              <a:t>in open, timely and co-operative </a:t>
            </a:r>
            <a:r>
              <a:rPr lang="en-GB" sz="1900" dirty="0" smtClean="0"/>
              <a:t>manner</a:t>
            </a:r>
          </a:p>
          <a:p>
            <a:pPr fontAlgn="auto">
              <a:spcAft>
                <a:spcPts val="0"/>
              </a:spcAft>
              <a:defRPr/>
            </a:pPr>
            <a:r>
              <a:rPr lang="en-GB" sz="1900" dirty="0" smtClean="0"/>
              <a:t>Notification requirements</a:t>
            </a:r>
          </a:p>
          <a:p>
            <a:pPr fontAlgn="auto">
              <a:spcAft>
                <a:spcPts val="0"/>
              </a:spcAft>
              <a:defRPr/>
            </a:pPr>
            <a:r>
              <a:rPr lang="en-GB" sz="1900" dirty="0" smtClean="0"/>
              <a:t>Production </a:t>
            </a:r>
            <a:r>
              <a:rPr lang="en-GB" sz="1900" dirty="0"/>
              <a:t>of documents and </a:t>
            </a:r>
            <a:r>
              <a:rPr lang="en-GB" sz="1900" dirty="0" smtClean="0"/>
              <a:t>information</a:t>
            </a:r>
          </a:p>
          <a:p>
            <a:pPr fontAlgn="auto">
              <a:spcAft>
                <a:spcPts val="0"/>
              </a:spcAft>
              <a:defRPr/>
            </a:pPr>
            <a:r>
              <a:rPr lang="en-GB" sz="1900" dirty="0" smtClean="0"/>
              <a:t>Dealing </a:t>
            </a:r>
            <a:r>
              <a:rPr lang="en-GB" sz="1900" dirty="0"/>
              <a:t>with SRA’s and ombudsman’s </a:t>
            </a:r>
            <a:r>
              <a:rPr lang="en-GB" sz="1900" dirty="0" smtClean="0"/>
              <a:t>enquiries</a:t>
            </a:r>
          </a:p>
          <a:p>
            <a:pPr marL="0" indent="0" fontAlgn="auto">
              <a:spcAft>
                <a:spcPts val="0"/>
              </a:spcAft>
              <a:buFont typeface="Arial" pitchFamily="34" charset="0"/>
              <a:buNone/>
              <a:defRPr/>
            </a:pPr>
            <a:endParaRPr lang="en-GB" sz="2400" dirty="0"/>
          </a:p>
          <a:p>
            <a:pPr fontAlgn="auto">
              <a:spcAft>
                <a:spcPts val="0"/>
              </a:spcAft>
              <a:defRPr/>
            </a:pPr>
            <a:r>
              <a:rPr lang="en-GB" sz="1800" dirty="0"/>
              <a:t>Key Indicative Behaviours </a:t>
            </a:r>
            <a:r>
              <a:rPr lang="en-GB" sz="1800" dirty="0" smtClean="0"/>
              <a:t>include </a:t>
            </a:r>
            <a:r>
              <a:rPr lang="en-GB" sz="1800" b="1" dirty="0" smtClean="0"/>
              <a:t>actively </a:t>
            </a:r>
            <a:r>
              <a:rPr lang="en-GB" sz="1800" b="1" dirty="0"/>
              <a:t>monitoring </a:t>
            </a:r>
            <a:r>
              <a:rPr lang="en-GB" sz="1800" dirty="0"/>
              <a:t>achievement of the outcomes;</a:t>
            </a:r>
          </a:p>
          <a:p>
            <a:pPr fontAlgn="auto">
              <a:spcAft>
                <a:spcPts val="0"/>
              </a:spcAft>
              <a:defRPr/>
            </a:pPr>
            <a:endParaRPr lang="en-GB" sz="1800" dirty="0"/>
          </a:p>
          <a:p>
            <a:pPr fontAlgn="auto">
              <a:spcAft>
                <a:spcPts val="0"/>
              </a:spcAft>
              <a:defRPr/>
            </a:pPr>
            <a:r>
              <a:rPr lang="en-GB" sz="1800" dirty="0">
                <a:solidFill>
                  <a:srgbClr val="FF0000"/>
                </a:solidFill>
              </a:rPr>
              <a:t>The firm will only be able to do this if everyone in the firm immediately reports compliance problems to the appropriate person</a:t>
            </a:r>
          </a:p>
          <a:p>
            <a:pPr marL="0" indent="0" fontAlgn="auto">
              <a:spcAft>
                <a:spcPts val="0"/>
              </a:spcAft>
              <a:buFont typeface="Arial" pitchFamily="34" charset="0"/>
              <a:buNone/>
              <a:defRPr/>
            </a:pPr>
            <a:endParaRPr lang="en-GB" sz="2400" dirty="0"/>
          </a:p>
        </p:txBody>
      </p:sp>
    </p:spTree>
    <p:extLst>
      <p:ext uri="{BB962C8B-B14F-4D97-AF65-F5344CB8AC3E}">
        <p14:creationId xmlns:p14="http://schemas.microsoft.com/office/powerpoint/2010/main" val="11938033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noFill/>
          <a:ln/>
        </p:spPr>
        <p:txBody>
          <a:bodyPr>
            <a:normAutofit/>
          </a:bodyPr>
          <a:lstStyle/>
          <a:p>
            <a:pPr algn="l"/>
            <a:r>
              <a:rPr lang="en-GB" sz="3200" b="1" dirty="0" smtClean="0">
                <a:effectLst/>
              </a:rPr>
              <a:t>You and your regulator</a:t>
            </a:r>
          </a:p>
        </p:txBody>
      </p:sp>
      <p:sp>
        <p:nvSpPr>
          <p:cNvPr id="342019" name="Rectangle 3"/>
          <p:cNvSpPr>
            <a:spLocks noGrp="1" noChangeArrowheads="1"/>
          </p:cNvSpPr>
          <p:nvPr>
            <p:ph type="body" idx="1"/>
          </p:nvPr>
        </p:nvSpPr>
        <p:spPr/>
        <p:txBody>
          <a:bodyPr>
            <a:normAutofit/>
          </a:bodyPr>
          <a:lstStyle/>
          <a:p>
            <a:pPr marL="0" indent="0">
              <a:buNone/>
            </a:pPr>
            <a:r>
              <a:rPr lang="en-GB" sz="2800" dirty="0" smtClean="0"/>
              <a:t>“You notify the SRA promptly of any material changes to relevant information about you including serious financial difficulty, …serious failure to comply with or achieve the principles, rules, outcomes and other requirements of the Handbook.”</a:t>
            </a:r>
          </a:p>
        </p:txBody>
      </p:sp>
    </p:spTree>
    <p:extLst>
      <p:ext uri="{BB962C8B-B14F-4D97-AF65-F5344CB8AC3E}">
        <p14:creationId xmlns:p14="http://schemas.microsoft.com/office/powerpoint/2010/main" val="35521045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noFill/>
          <a:ln/>
        </p:spPr>
        <p:txBody>
          <a:bodyPr>
            <a:normAutofit/>
          </a:bodyPr>
          <a:lstStyle/>
          <a:p>
            <a:pPr algn="l"/>
            <a:r>
              <a:rPr lang="en-GB" sz="3200" b="1" dirty="0" smtClean="0">
                <a:effectLst/>
              </a:rPr>
              <a:t>Chapter 10 - key Indicative Behaviours</a:t>
            </a:r>
          </a:p>
        </p:txBody>
      </p:sp>
      <p:sp>
        <p:nvSpPr>
          <p:cNvPr id="344067" name="Rectangle 3"/>
          <p:cNvSpPr>
            <a:spLocks noGrp="1" noChangeArrowheads="1"/>
          </p:cNvSpPr>
          <p:nvPr>
            <p:ph type="body" idx="1"/>
          </p:nvPr>
        </p:nvSpPr>
        <p:spPr/>
        <p:txBody>
          <a:bodyPr>
            <a:normAutofit/>
          </a:bodyPr>
          <a:lstStyle/>
          <a:p>
            <a:pPr marL="406400" indent="-406400">
              <a:lnSpc>
                <a:spcPct val="80000"/>
              </a:lnSpc>
              <a:buFontTx/>
              <a:buNone/>
            </a:pPr>
            <a:r>
              <a:rPr lang="en-GB" sz="2400" dirty="0" smtClean="0"/>
              <a:t>Compliance with outcomes demonstrated</a:t>
            </a:r>
          </a:p>
          <a:p>
            <a:pPr marL="406400" indent="-406400">
              <a:lnSpc>
                <a:spcPct val="80000"/>
              </a:lnSpc>
              <a:buFontTx/>
              <a:buNone/>
            </a:pPr>
            <a:r>
              <a:rPr lang="en-GB" sz="2400" dirty="0" smtClean="0"/>
              <a:t>by, inter alia:</a:t>
            </a:r>
          </a:p>
          <a:p>
            <a:pPr marL="406400" indent="-406400">
              <a:lnSpc>
                <a:spcPct val="80000"/>
              </a:lnSpc>
              <a:buFontTx/>
              <a:buNone/>
            </a:pPr>
            <a:endParaRPr lang="en-GB" sz="2400" dirty="0" smtClean="0"/>
          </a:p>
          <a:p>
            <a:pPr marL="406400" indent="-406400">
              <a:lnSpc>
                <a:spcPct val="80000"/>
              </a:lnSpc>
            </a:pPr>
            <a:r>
              <a:rPr lang="en-GB" sz="2400" dirty="0" smtClean="0"/>
              <a:t>actively monitoring achievement of the  outcomes;</a:t>
            </a:r>
          </a:p>
          <a:p>
            <a:pPr marL="406400" indent="-406400">
              <a:lnSpc>
                <a:spcPct val="80000"/>
              </a:lnSpc>
            </a:pPr>
            <a:r>
              <a:rPr lang="en-GB" sz="2400" dirty="0" smtClean="0"/>
              <a:t>actively monitoring you financial stability;</a:t>
            </a:r>
          </a:p>
          <a:p>
            <a:pPr marL="406400" indent="-406400">
              <a:lnSpc>
                <a:spcPct val="80000"/>
              </a:lnSpc>
            </a:pPr>
            <a:r>
              <a:rPr lang="en-GB" sz="2400" dirty="0" smtClean="0"/>
              <a:t>notifying SRA promptly of indicators of serious financial difficulty such as inability to pay indemnity insurance, rent or salaries and breach of bank covenants;</a:t>
            </a:r>
          </a:p>
          <a:p>
            <a:pPr marL="406400" indent="-406400">
              <a:lnSpc>
                <a:spcPct val="80000"/>
              </a:lnSpc>
            </a:pPr>
            <a:r>
              <a:rPr lang="en-GB" sz="2400" dirty="0" smtClean="0"/>
              <a:t>having a whistle-blowing policy;</a:t>
            </a:r>
          </a:p>
        </p:txBody>
      </p:sp>
    </p:spTree>
    <p:extLst>
      <p:ext uri="{BB962C8B-B14F-4D97-AF65-F5344CB8AC3E}">
        <p14:creationId xmlns:p14="http://schemas.microsoft.com/office/powerpoint/2010/main" val="968193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idx="4294967295"/>
          </p:nvPr>
        </p:nvSpPr>
        <p:spPr/>
        <p:txBody>
          <a:bodyPr/>
          <a:lstStyle/>
          <a:p>
            <a:pPr algn="l"/>
            <a:r>
              <a:rPr lang="en-GB" sz="3200" b="1" dirty="0" smtClean="0"/>
              <a:t>You and others</a:t>
            </a:r>
          </a:p>
        </p:txBody>
      </p:sp>
      <p:sp>
        <p:nvSpPr>
          <p:cNvPr id="114690" name="Content Placeholder 2"/>
          <p:cNvSpPr>
            <a:spLocks noGrp="1"/>
          </p:cNvSpPr>
          <p:nvPr>
            <p:ph idx="4294967295"/>
          </p:nvPr>
        </p:nvSpPr>
        <p:spPr>
          <a:xfrm>
            <a:off x="457200" y="1484313"/>
            <a:ext cx="8229600" cy="4611687"/>
          </a:xfrm>
        </p:spPr>
        <p:txBody>
          <a:bodyPr rtlCol="0">
            <a:normAutofit/>
          </a:bodyPr>
          <a:lstStyle/>
          <a:p>
            <a:pPr fontAlgn="auto">
              <a:spcAft>
                <a:spcPts val="0"/>
              </a:spcAft>
              <a:defRPr/>
            </a:pPr>
            <a:r>
              <a:rPr lang="en-GB" sz="2400" b="1" dirty="0"/>
              <a:t>Chapter 11 – relations with third parties</a:t>
            </a:r>
            <a:endParaRPr lang="en-GB" sz="2400" b="1" dirty="0" smtClean="0"/>
          </a:p>
          <a:p>
            <a:pPr fontAlgn="auto">
              <a:spcAft>
                <a:spcPts val="0"/>
              </a:spcAft>
              <a:defRPr/>
            </a:pPr>
            <a:endParaRPr lang="en-GB" sz="2400" dirty="0"/>
          </a:p>
          <a:p>
            <a:pPr fontAlgn="auto">
              <a:spcAft>
                <a:spcPts val="0"/>
              </a:spcAft>
              <a:defRPr/>
            </a:pPr>
            <a:r>
              <a:rPr lang="en-GB" sz="2400" dirty="0" smtClean="0"/>
              <a:t>Principles - Integrity and trust</a:t>
            </a:r>
          </a:p>
          <a:p>
            <a:pPr fontAlgn="auto">
              <a:spcAft>
                <a:spcPts val="0"/>
              </a:spcAft>
              <a:defRPr/>
            </a:pPr>
            <a:endParaRPr lang="en-GB" sz="2400" dirty="0" smtClean="0"/>
          </a:p>
          <a:p>
            <a:pPr fontAlgn="auto">
              <a:spcAft>
                <a:spcPts val="0"/>
              </a:spcAft>
              <a:defRPr/>
            </a:pPr>
            <a:r>
              <a:rPr lang="en-GB" sz="2400" dirty="0" smtClean="0"/>
              <a:t>Not taking unfair advantage </a:t>
            </a:r>
          </a:p>
          <a:p>
            <a:pPr marL="0" indent="0" fontAlgn="auto">
              <a:spcAft>
                <a:spcPts val="0"/>
              </a:spcAft>
              <a:buFont typeface="Arial" pitchFamily="34" charset="0"/>
              <a:buNone/>
              <a:defRPr/>
            </a:pPr>
            <a:endParaRPr lang="en-GB" sz="2400" dirty="0" smtClean="0"/>
          </a:p>
          <a:p>
            <a:pPr fontAlgn="auto">
              <a:spcAft>
                <a:spcPts val="0"/>
              </a:spcAft>
              <a:defRPr/>
            </a:pPr>
            <a:r>
              <a:rPr lang="en-GB" sz="2400" dirty="0" smtClean="0"/>
              <a:t>Undertakings  - connected with Chapter 7 Outcomes</a:t>
            </a:r>
          </a:p>
        </p:txBody>
      </p:sp>
    </p:spTree>
    <p:extLst>
      <p:ext uri="{BB962C8B-B14F-4D97-AF65-F5344CB8AC3E}">
        <p14:creationId xmlns:p14="http://schemas.microsoft.com/office/powerpoint/2010/main" val="15890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l"/>
            <a:r>
              <a:rPr lang="en-GB" sz="3200" b="1" dirty="0" smtClean="0"/>
              <a:t>1. What OFR will mean in practice</a:t>
            </a:r>
          </a:p>
        </p:txBody>
      </p:sp>
      <p:sp>
        <p:nvSpPr>
          <p:cNvPr id="5123" name="Content Placeholder 2"/>
          <p:cNvSpPr>
            <a:spLocks noGrp="1"/>
          </p:cNvSpPr>
          <p:nvPr>
            <p:ph idx="1"/>
          </p:nvPr>
        </p:nvSpPr>
        <p:spPr/>
        <p:txBody>
          <a:bodyPr rtlCol="0">
            <a:normAutofit/>
          </a:bodyPr>
          <a:lstStyle/>
          <a:p>
            <a:pPr fontAlgn="auto">
              <a:spcAft>
                <a:spcPts val="0"/>
              </a:spcAft>
              <a:defRPr/>
            </a:pPr>
            <a:r>
              <a:rPr lang="en-GB" sz="2400" dirty="0" smtClean="0"/>
              <a:t>Everyone who works in a law firm is now subject to regulation by the SRA</a:t>
            </a:r>
          </a:p>
          <a:p>
            <a:pPr fontAlgn="auto">
              <a:spcAft>
                <a:spcPts val="0"/>
              </a:spcAft>
              <a:defRPr/>
            </a:pPr>
            <a:r>
              <a:rPr lang="en-GB" sz="2400" dirty="0" smtClean="0"/>
              <a:t>Managing risk and compliance needs to be seen as ‘everyone’s job’ – and everyone has a role to play</a:t>
            </a:r>
          </a:p>
          <a:p>
            <a:pPr fontAlgn="auto">
              <a:spcAft>
                <a:spcPts val="0"/>
              </a:spcAft>
              <a:defRPr/>
            </a:pPr>
            <a:r>
              <a:rPr lang="en-GB" sz="2400" dirty="0"/>
              <a:t>Compliance needs to be ‘lived’ on a daily basis by everyone and there </a:t>
            </a:r>
            <a:r>
              <a:rPr lang="en-GB" sz="2400" dirty="0" smtClean="0"/>
              <a:t>should be </a:t>
            </a:r>
            <a:r>
              <a:rPr lang="en-GB" sz="2400" b="1" dirty="0"/>
              <a:t>no exceptions </a:t>
            </a:r>
            <a:r>
              <a:rPr lang="en-GB" sz="2400" dirty="0"/>
              <a:t>to following procedures. </a:t>
            </a:r>
            <a:br>
              <a:rPr lang="en-GB" sz="2400" dirty="0"/>
            </a:br>
            <a:endParaRPr lang="en-GB" sz="2400" dirty="0" smtClean="0"/>
          </a:p>
          <a:p>
            <a:pPr marL="0" indent="0" fontAlgn="auto">
              <a:spcAft>
                <a:spcPts val="0"/>
              </a:spcAft>
              <a:buNone/>
              <a:defRPr/>
            </a:pPr>
            <a:r>
              <a:rPr lang="en-GB" sz="2400" b="1" dirty="0" smtClean="0">
                <a:solidFill>
                  <a:srgbClr val="FF0000"/>
                </a:solidFill>
              </a:rPr>
              <a:t>Otherwise </a:t>
            </a:r>
            <a:r>
              <a:rPr lang="en-GB" sz="2400" b="1" dirty="0">
                <a:solidFill>
                  <a:srgbClr val="FF0000"/>
                </a:solidFill>
              </a:rPr>
              <a:t>everyone is at risk</a:t>
            </a:r>
            <a:r>
              <a:rPr lang="en-GB" sz="2400" dirty="0" smtClean="0"/>
              <a:t>  </a:t>
            </a:r>
          </a:p>
          <a:p>
            <a:pPr marL="0" indent="0" fontAlgn="auto">
              <a:spcAft>
                <a:spcPts val="0"/>
              </a:spcAft>
              <a:buFont typeface="Arial" pitchFamily="34" charset="0"/>
              <a:buNone/>
              <a:defRPr/>
            </a:pPr>
            <a:endParaRPr lang="en-GB" sz="2000" dirty="0" smtClean="0"/>
          </a:p>
          <a:p>
            <a:pPr marL="0" indent="0" fontAlgn="auto">
              <a:spcAft>
                <a:spcPts val="0"/>
              </a:spcAft>
              <a:buFont typeface="Arial" pitchFamily="34" charset="0"/>
              <a:buNone/>
              <a:defRPr/>
            </a:pPr>
            <a:endParaRPr lang="en-GB" sz="2000" dirty="0" smtClean="0"/>
          </a:p>
        </p:txBody>
      </p:sp>
    </p:spTree>
    <p:extLst>
      <p:ext uri="{BB962C8B-B14F-4D97-AF65-F5344CB8AC3E}">
        <p14:creationId xmlns:p14="http://schemas.microsoft.com/office/powerpoint/2010/main" val="766505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normAutofit/>
          </a:bodyPr>
          <a:lstStyle/>
          <a:p>
            <a:pPr algn="l"/>
            <a:r>
              <a:rPr lang="en-GB" sz="3200" b="1" dirty="0" smtClean="0"/>
              <a:t>Chapter 12 – separate businesses</a:t>
            </a:r>
          </a:p>
        </p:txBody>
      </p:sp>
      <p:sp>
        <p:nvSpPr>
          <p:cNvPr id="71682" name="Content Placeholder 2"/>
          <p:cNvSpPr>
            <a:spLocks noGrp="1"/>
          </p:cNvSpPr>
          <p:nvPr>
            <p:ph idx="1"/>
          </p:nvPr>
        </p:nvSpPr>
        <p:spPr/>
        <p:txBody>
          <a:bodyPr/>
          <a:lstStyle/>
          <a:p>
            <a:r>
              <a:rPr lang="en-GB" sz="2400" dirty="0" smtClean="0"/>
              <a:t>Principles - Best interests of clients and Integrity</a:t>
            </a:r>
          </a:p>
          <a:p>
            <a:r>
              <a:rPr lang="en-GB" sz="2400" dirty="0" smtClean="0"/>
              <a:t>Who is bound?</a:t>
            </a:r>
          </a:p>
          <a:p>
            <a:r>
              <a:rPr lang="en-GB" sz="2400" dirty="0" smtClean="0"/>
              <a:t>Prohibited separate business</a:t>
            </a:r>
          </a:p>
          <a:p>
            <a:r>
              <a:rPr lang="en-GB" sz="2400" dirty="0" smtClean="0"/>
              <a:t>Permitted separate business activities</a:t>
            </a:r>
          </a:p>
          <a:p>
            <a:r>
              <a:rPr lang="en-GB" sz="2400" dirty="0" smtClean="0"/>
              <a:t>What customers must expect from you </a:t>
            </a:r>
          </a:p>
        </p:txBody>
      </p:sp>
    </p:spTree>
    <p:extLst>
      <p:ext uri="{BB962C8B-B14F-4D97-AF65-F5344CB8AC3E}">
        <p14:creationId xmlns:p14="http://schemas.microsoft.com/office/powerpoint/2010/main" val="42051156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Title 1"/>
          <p:cNvSpPr>
            <a:spLocks noGrp="1"/>
          </p:cNvSpPr>
          <p:nvPr>
            <p:ph type="title" idx="4294967295"/>
          </p:nvPr>
        </p:nvSpPr>
        <p:spPr/>
        <p:txBody>
          <a:bodyPr>
            <a:normAutofit/>
          </a:bodyPr>
          <a:lstStyle/>
          <a:p>
            <a:pPr algn="l" eaLnBrk="1" hangingPunct="1">
              <a:defRPr/>
            </a:pPr>
            <a:r>
              <a:rPr lang="en-GB" sz="3200" b="1" dirty="0" smtClean="0"/>
              <a:t>2. COLPs </a:t>
            </a:r>
            <a:r>
              <a:rPr lang="en-GB" sz="3200" b="1" dirty="0"/>
              <a:t>and COFAs</a:t>
            </a:r>
          </a:p>
        </p:txBody>
      </p:sp>
      <p:sp>
        <p:nvSpPr>
          <p:cNvPr id="144386" name="Content Placeholder 2"/>
          <p:cNvSpPr>
            <a:spLocks noGrp="1"/>
          </p:cNvSpPr>
          <p:nvPr>
            <p:ph idx="4294967295"/>
          </p:nvPr>
        </p:nvSpPr>
        <p:spPr>
          <a:xfrm>
            <a:off x="457200" y="2057400"/>
            <a:ext cx="8229600" cy="4038600"/>
          </a:xfrm>
        </p:spPr>
        <p:txBody>
          <a:bodyPr/>
          <a:lstStyle/>
          <a:p>
            <a:pPr eaLnBrk="1" hangingPunct="1"/>
            <a:r>
              <a:rPr lang="en-GB" dirty="0" smtClean="0"/>
              <a:t>Compliance officer for legal practice</a:t>
            </a:r>
          </a:p>
          <a:p>
            <a:pPr eaLnBrk="1" hangingPunct="1"/>
            <a:r>
              <a:rPr lang="en-GB" dirty="0" smtClean="0"/>
              <a:t>Compliance officer for finance and administration</a:t>
            </a:r>
          </a:p>
        </p:txBody>
      </p:sp>
    </p:spTree>
    <p:extLst>
      <p:ext uri="{BB962C8B-B14F-4D97-AF65-F5344CB8AC3E}">
        <p14:creationId xmlns:p14="http://schemas.microsoft.com/office/powerpoint/2010/main" val="3256959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Challenges for the COLP and COFA</a:t>
            </a:r>
            <a:endParaRPr lang="en-GB" sz="2800" dirty="0"/>
          </a:p>
        </p:txBody>
      </p:sp>
      <p:sp>
        <p:nvSpPr>
          <p:cNvPr id="5" name="Content Placeholder 4"/>
          <p:cNvSpPr>
            <a:spLocks noGrp="1"/>
          </p:cNvSpPr>
          <p:nvPr>
            <p:ph idx="1"/>
          </p:nvPr>
        </p:nvSpPr>
        <p:spPr/>
        <p:txBody>
          <a:bodyPr>
            <a:normAutofit/>
          </a:bodyPr>
          <a:lstStyle/>
          <a:p>
            <a:endParaRPr lang="en-GB" sz="2000" dirty="0" smtClean="0"/>
          </a:p>
          <a:p>
            <a:pPr marL="457200" indent="-457200">
              <a:buFont typeface="+mj-lt"/>
              <a:buAutoNum type="arabicPeriod"/>
            </a:pPr>
            <a:r>
              <a:rPr lang="en-GB" sz="2000" dirty="0" smtClean="0"/>
              <a:t>Understanding the COLP’s and COFA’s roles and responsibilities </a:t>
            </a:r>
          </a:p>
          <a:p>
            <a:pPr marL="457200" indent="-457200">
              <a:buFont typeface="+mj-lt"/>
              <a:buAutoNum type="arabicPeriod"/>
            </a:pPr>
            <a:r>
              <a:rPr lang="en-GB" sz="2000" dirty="0" smtClean="0"/>
              <a:t>The planning COLPs and COFAs need to do to effectively fulfil their roles</a:t>
            </a:r>
          </a:p>
          <a:p>
            <a:pPr marL="457200" indent="-457200">
              <a:buFont typeface="+mj-lt"/>
              <a:buAutoNum type="arabicPeriod"/>
            </a:pPr>
            <a:r>
              <a:rPr lang="en-GB" sz="2000" dirty="0" smtClean="0"/>
              <a:t>How COLPs and COFAs can secure ‘buy-in’ and ‘accountability’ from everyone in a firm</a:t>
            </a:r>
          </a:p>
          <a:p>
            <a:pPr marL="457200" indent="-457200">
              <a:buFont typeface="+mj-lt"/>
              <a:buAutoNum type="arabicPeriod"/>
            </a:pPr>
            <a:r>
              <a:rPr lang="en-GB" sz="2000" dirty="0" smtClean="0"/>
              <a:t>Identification and assessment by COLPs and COFAs of a firm’s compliance risks</a:t>
            </a:r>
          </a:p>
          <a:p>
            <a:pPr marL="0" indent="0">
              <a:buNone/>
            </a:pPr>
            <a:endParaRPr lang="en-GB" sz="2000" dirty="0"/>
          </a:p>
          <a:p>
            <a:pPr marL="0" indent="0">
              <a:buNone/>
            </a:pPr>
            <a:endParaRPr lang="en-GB" sz="2000" dirty="0" smtClean="0"/>
          </a:p>
          <a:p>
            <a:pPr marL="0" indent="0">
              <a:buNone/>
            </a:pPr>
            <a:r>
              <a:rPr lang="en-GB" sz="2000" dirty="0" smtClean="0"/>
              <a:t>- in order to be able to </a:t>
            </a:r>
            <a:r>
              <a:rPr lang="en-GB" sz="2000" b="1" dirty="0" smtClean="0">
                <a:solidFill>
                  <a:srgbClr val="FF0000"/>
                </a:solidFill>
              </a:rPr>
              <a:t>DEMONSTRATE</a:t>
            </a:r>
            <a:r>
              <a:rPr lang="en-GB" sz="2000" dirty="0" smtClean="0"/>
              <a:t> to the SRA that a firm is compliant </a:t>
            </a:r>
            <a:endParaRPr lang="en-GB" sz="2000" dirty="0"/>
          </a:p>
        </p:txBody>
      </p:sp>
    </p:spTree>
    <p:extLst>
      <p:ext uri="{BB962C8B-B14F-4D97-AF65-F5344CB8AC3E}">
        <p14:creationId xmlns:p14="http://schemas.microsoft.com/office/powerpoint/2010/main" val="4631761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a:noFill/>
          <a:ln/>
        </p:spPr>
        <p:txBody>
          <a:bodyPr>
            <a:normAutofit/>
          </a:bodyPr>
          <a:lstStyle/>
          <a:p>
            <a:pPr algn="l"/>
            <a:r>
              <a:rPr lang="en-GB" sz="3200" b="1" dirty="0" smtClean="0">
                <a:effectLst/>
              </a:rPr>
              <a:t>Role of compliance officers</a:t>
            </a:r>
          </a:p>
        </p:txBody>
      </p:sp>
      <p:sp>
        <p:nvSpPr>
          <p:cNvPr id="354307" name="Rectangle 3"/>
          <p:cNvSpPr>
            <a:spLocks noGrp="1" noChangeArrowheads="1"/>
          </p:cNvSpPr>
          <p:nvPr>
            <p:ph type="body" idx="1"/>
          </p:nvPr>
        </p:nvSpPr>
        <p:spPr/>
        <p:txBody>
          <a:bodyPr/>
          <a:lstStyle/>
          <a:p>
            <a:endParaRPr lang="en-GB" dirty="0" smtClean="0"/>
          </a:p>
          <a:p>
            <a:r>
              <a:rPr lang="en-GB" dirty="0" smtClean="0"/>
              <a:t>A senior person</a:t>
            </a:r>
          </a:p>
          <a:p>
            <a:r>
              <a:rPr lang="en-GB" dirty="0" smtClean="0"/>
              <a:t>A manager or an employee</a:t>
            </a:r>
          </a:p>
          <a:p>
            <a:r>
              <a:rPr lang="en-GB" dirty="0" smtClean="0"/>
              <a:t>COLP must be a lawyer or REL</a:t>
            </a:r>
          </a:p>
          <a:p>
            <a:r>
              <a:rPr lang="en-GB" dirty="0" smtClean="0"/>
              <a:t>COFA – no required qualifications</a:t>
            </a:r>
          </a:p>
        </p:txBody>
      </p:sp>
    </p:spTree>
    <p:extLst>
      <p:ext uri="{BB962C8B-B14F-4D97-AF65-F5344CB8AC3E}">
        <p14:creationId xmlns:p14="http://schemas.microsoft.com/office/powerpoint/2010/main" val="38285018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t>Time scales for approvals</a:t>
            </a:r>
            <a:endParaRPr lang="en-GB" sz="3200" b="1" dirty="0"/>
          </a:p>
        </p:txBody>
      </p:sp>
      <p:sp>
        <p:nvSpPr>
          <p:cNvPr id="3" name="Content Placeholder 2"/>
          <p:cNvSpPr>
            <a:spLocks noGrp="1"/>
          </p:cNvSpPr>
          <p:nvPr>
            <p:ph idx="1"/>
          </p:nvPr>
        </p:nvSpPr>
        <p:spPr/>
        <p:txBody>
          <a:bodyPr>
            <a:normAutofit/>
          </a:bodyPr>
          <a:lstStyle/>
          <a:p>
            <a:r>
              <a:rPr lang="en-GB" sz="2400" dirty="0" smtClean="0"/>
              <a:t>31 May 2012 – nomination forms available on SRA website</a:t>
            </a:r>
          </a:p>
          <a:p>
            <a:r>
              <a:rPr lang="en-GB" sz="2400" dirty="0" smtClean="0"/>
              <a:t>31 July 2012 – deadline for nominations</a:t>
            </a:r>
          </a:p>
          <a:p>
            <a:r>
              <a:rPr lang="en-GB" sz="2400" dirty="0" smtClean="0"/>
              <a:t>31 October 2012 – approvals process to be completed</a:t>
            </a:r>
          </a:p>
          <a:p>
            <a:endParaRPr lang="en-GB" sz="2400" dirty="0"/>
          </a:p>
          <a:p>
            <a:pPr marL="0" indent="0">
              <a:buNone/>
            </a:pPr>
            <a:endParaRPr lang="en-GB" sz="2400" dirty="0" smtClean="0"/>
          </a:p>
          <a:p>
            <a:pPr marL="0" indent="0">
              <a:buNone/>
            </a:pPr>
            <a:r>
              <a:rPr lang="en-GB" sz="2400" dirty="0" smtClean="0"/>
              <a:t>NB – declarations to be given </a:t>
            </a:r>
          </a:p>
          <a:p>
            <a:pPr marL="0" indent="0">
              <a:buNone/>
            </a:pPr>
            <a:r>
              <a:rPr lang="en-GB" sz="2400" dirty="0" smtClean="0"/>
              <a:t>(see handout)  </a:t>
            </a:r>
            <a:endParaRPr lang="en-GB" sz="2400" dirty="0"/>
          </a:p>
        </p:txBody>
      </p:sp>
    </p:spTree>
    <p:extLst>
      <p:ext uri="{BB962C8B-B14F-4D97-AF65-F5344CB8AC3E}">
        <p14:creationId xmlns:p14="http://schemas.microsoft.com/office/powerpoint/2010/main" val="33343182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rmAutofit fontScale="90000"/>
          </a:bodyPr>
          <a:lstStyle/>
          <a:p>
            <a:pPr algn="l"/>
            <a:r>
              <a:rPr lang="en-GB" sz="2700" dirty="0" smtClean="0"/>
              <a:t>The scope of the COLP’s role under Rule 8 of the  SRA Authorisation Rules is </a:t>
            </a:r>
            <a:r>
              <a:rPr lang="en-GB" sz="2700" b="1" dirty="0" smtClean="0"/>
              <a:t>extensive and very wide </a:t>
            </a:r>
            <a:r>
              <a:rPr lang="en-GB" sz="3200" dirty="0" smtClean="0"/>
              <a:t/>
            </a:r>
            <a:br>
              <a:rPr lang="en-GB" sz="3200" dirty="0" smtClean="0"/>
            </a:br>
            <a:endParaRPr lang="en-GB" sz="3200" dirty="0"/>
          </a:p>
        </p:txBody>
      </p:sp>
      <p:sp>
        <p:nvSpPr>
          <p:cNvPr id="3" name="Content Placeholder 2"/>
          <p:cNvSpPr>
            <a:spLocks noGrp="1"/>
          </p:cNvSpPr>
          <p:nvPr>
            <p:ph idx="1"/>
          </p:nvPr>
        </p:nvSpPr>
        <p:spPr/>
        <p:txBody>
          <a:bodyPr>
            <a:normAutofit/>
          </a:bodyPr>
          <a:lstStyle/>
          <a:p>
            <a:pPr marL="0" indent="0">
              <a:buFontTx/>
              <a:buNone/>
              <a:defRPr/>
            </a:pPr>
            <a:r>
              <a:rPr lang="en-GB" sz="1600" i="1" dirty="0" smtClean="0">
                <a:solidFill>
                  <a:srgbClr val="FF0000"/>
                </a:solidFill>
              </a:rPr>
              <a:t>8.5</a:t>
            </a:r>
            <a:r>
              <a:rPr lang="en-GB" sz="1600" i="1" dirty="0">
                <a:solidFill>
                  <a:srgbClr val="FF0000"/>
                </a:solidFill>
              </a:rPr>
              <a:t>.(c</a:t>
            </a:r>
            <a:r>
              <a:rPr lang="en-GB" sz="1600" i="1" dirty="0" smtClean="0">
                <a:solidFill>
                  <a:srgbClr val="FF0000"/>
                </a:solidFill>
              </a:rPr>
              <a:t>) SRA Authorisation Rules</a:t>
            </a:r>
          </a:p>
          <a:p>
            <a:pPr marL="0" indent="0">
              <a:buFontTx/>
              <a:buNone/>
              <a:defRPr/>
            </a:pPr>
            <a:endParaRPr lang="en-GB" sz="1600" dirty="0">
              <a:solidFill>
                <a:srgbClr val="FF0000"/>
              </a:solidFill>
            </a:endParaRPr>
          </a:p>
          <a:p>
            <a:pPr marL="914400" lvl="1" indent="-514350">
              <a:buFontTx/>
              <a:buAutoNum type="romanLcParenBoth"/>
              <a:defRPr/>
            </a:pPr>
            <a:r>
              <a:rPr lang="en-GB" sz="1600" i="1" dirty="0">
                <a:solidFill>
                  <a:srgbClr val="FF0000"/>
                </a:solidFill>
              </a:rPr>
              <a:t>Take all reasonable steps to:</a:t>
            </a:r>
          </a:p>
          <a:p>
            <a:pPr marL="400050" lvl="1" indent="0">
              <a:buFontTx/>
              <a:buNone/>
              <a:defRPr/>
            </a:pPr>
            <a:endParaRPr lang="en-GB" sz="1600" i="1" dirty="0">
              <a:solidFill>
                <a:srgbClr val="FF0000"/>
              </a:solidFill>
            </a:endParaRPr>
          </a:p>
          <a:p>
            <a:pPr marL="400050" lvl="1" indent="0">
              <a:buFontTx/>
              <a:buNone/>
              <a:defRPr/>
            </a:pPr>
            <a:r>
              <a:rPr lang="en-GB" sz="1600" i="1" dirty="0">
                <a:solidFill>
                  <a:srgbClr val="FF0000"/>
                </a:solidFill>
              </a:rPr>
              <a:t>     (A) </a:t>
            </a:r>
            <a:r>
              <a:rPr lang="en-GB" sz="1600" b="1" i="1" dirty="0">
                <a:solidFill>
                  <a:srgbClr val="FF0000"/>
                </a:solidFill>
              </a:rPr>
              <a:t>ensure compliance </a:t>
            </a:r>
            <a:r>
              <a:rPr lang="en-GB" sz="1600" i="1" dirty="0">
                <a:solidFill>
                  <a:srgbClr val="FF0000"/>
                </a:solidFill>
              </a:rPr>
              <a:t>with the terms and conditions of the authorised </a:t>
            </a:r>
          </a:p>
          <a:p>
            <a:pPr marL="400050" lvl="1" indent="0">
              <a:buFontTx/>
              <a:buNone/>
              <a:defRPr/>
            </a:pPr>
            <a:r>
              <a:rPr lang="en-GB" sz="1600" i="1" dirty="0">
                <a:solidFill>
                  <a:srgbClr val="FF0000"/>
                </a:solidFill>
              </a:rPr>
              <a:t>          body’s authorisation except any obligations under the SRA Accounts </a:t>
            </a:r>
          </a:p>
          <a:p>
            <a:pPr marL="400050" lvl="1" indent="0">
              <a:buFontTx/>
              <a:buNone/>
              <a:defRPr/>
            </a:pPr>
            <a:r>
              <a:rPr lang="en-GB" sz="1600" i="1" dirty="0">
                <a:solidFill>
                  <a:srgbClr val="FF0000"/>
                </a:solidFill>
              </a:rPr>
              <a:t>          Rules</a:t>
            </a:r>
          </a:p>
          <a:p>
            <a:pPr marL="400050" lvl="1" indent="0">
              <a:buFontTx/>
              <a:buNone/>
              <a:defRPr/>
            </a:pPr>
            <a:r>
              <a:rPr lang="en-GB" sz="1600" i="1" dirty="0">
                <a:solidFill>
                  <a:srgbClr val="FF0000"/>
                </a:solidFill>
              </a:rPr>
              <a:t>     (B) </a:t>
            </a:r>
            <a:r>
              <a:rPr lang="en-GB" sz="1600" b="1" i="1" dirty="0">
                <a:solidFill>
                  <a:srgbClr val="FF0000"/>
                </a:solidFill>
              </a:rPr>
              <a:t>ensure compliance </a:t>
            </a:r>
            <a:r>
              <a:rPr lang="en-GB" sz="1600" i="1" dirty="0">
                <a:solidFill>
                  <a:srgbClr val="FF0000"/>
                </a:solidFill>
              </a:rPr>
              <a:t>with any statutory obligations of the body, its </a:t>
            </a:r>
          </a:p>
          <a:p>
            <a:pPr marL="400050" lvl="1" indent="0">
              <a:buFontTx/>
              <a:buNone/>
              <a:defRPr/>
            </a:pPr>
            <a:r>
              <a:rPr lang="en-GB" sz="1600" i="1" dirty="0">
                <a:solidFill>
                  <a:srgbClr val="FF0000"/>
                </a:solidFill>
              </a:rPr>
              <a:t>          managers, employees or interest holders in relation to the body’s </a:t>
            </a:r>
          </a:p>
          <a:p>
            <a:pPr marL="400050" lvl="1" indent="0">
              <a:buFontTx/>
              <a:buNone/>
              <a:defRPr/>
            </a:pPr>
            <a:r>
              <a:rPr lang="en-GB" sz="1600" i="1" dirty="0">
                <a:solidFill>
                  <a:srgbClr val="FF0000"/>
                </a:solidFill>
              </a:rPr>
              <a:t>          carrying on of authorised activities </a:t>
            </a:r>
          </a:p>
          <a:p>
            <a:pPr marL="400050" lvl="1" indent="0">
              <a:buFontTx/>
              <a:buNone/>
              <a:defRPr/>
            </a:pPr>
            <a:r>
              <a:rPr lang="en-GB" sz="1600" i="1" dirty="0">
                <a:solidFill>
                  <a:srgbClr val="FF0000"/>
                </a:solidFill>
              </a:rPr>
              <a:t>     (C) </a:t>
            </a:r>
            <a:r>
              <a:rPr lang="en-GB" sz="1600" b="1" i="1" dirty="0">
                <a:solidFill>
                  <a:srgbClr val="FF0000"/>
                </a:solidFill>
              </a:rPr>
              <a:t>record any failure so to comply </a:t>
            </a:r>
            <a:r>
              <a:rPr lang="en-GB" sz="1600" i="1" dirty="0">
                <a:solidFill>
                  <a:srgbClr val="FF0000"/>
                </a:solidFill>
              </a:rPr>
              <a:t>and make such records available to </a:t>
            </a:r>
          </a:p>
          <a:p>
            <a:pPr marL="400050" lvl="1" indent="0">
              <a:buFontTx/>
              <a:buNone/>
              <a:defRPr/>
            </a:pPr>
            <a:r>
              <a:rPr lang="en-GB" sz="1600" i="1" dirty="0">
                <a:solidFill>
                  <a:srgbClr val="FF0000"/>
                </a:solidFill>
              </a:rPr>
              <a:t>           the SRA on request;  </a:t>
            </a:r>
          </a:p>
          <a:p>
            <a:pPr marL="0" indent="0">
              <a:buNone/>
            </a:pPr>
            <a:endParaRPr lang="en-GB" sz="2400" dirty="0" smtClean="0"/>
          </a:p>
        </p:txBody>
      </p:sp>
    </p:spTree>
    <p:extLst>
      <p:ext uri="{BB962C8B-B14F-4D97-AF65-F5344CB8AC3E}">
        <p14:creationId xmlns:p14="http://schemas.microsoft.com/office/powerpoint/2010/main" val="4637303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algn="l"/>
            <a:r>
              <a:rPr lang="en-GB" sz="2400" i="1" dirty="0" smtClean="0">
                <a:solidFill>
                  <a:srgbClr val="FF0000"/>
                </a:solidFill>
              </a:rPr>
              <a:t>8.5.(c) SRA Authorisation Rules (continued)</a:t>
            </a:r>
            <a:r>
              <a:rPr lang="en-GB" sz="3200" i="1" dirty="0" smtClean="0">
                <a:solidFill>
                  <a:srgbClr val="FF0000"/>
                </a:solidFill>
              </a:rPr>
              <a:t/>
            </a:r>
            <a:br>
              <a:rPr lang="en-GB" sz="3200" i="1" dirty="0" smtClean="0">
                <a:solidFill>
                  <a:srgbClr val="FF0000"/>
                </a:solidFill>
              </a:rPr>
            </a:br>
            <a:endParaRPr lang="en-GB" sz="3200" dirty="0" smtClean="0"/>
          </a:p>
        </p:txBody>
      </p:sp>
      <p:sp>
        <p:nvSpPr>
          <p:cNvPr id="3" name="Content Placeholder 2"/>
          <p:cNvSpPr>
            <a:spLocks noGrp="1"/>
          </p:cNvSpPr>
          <p:nvPr>
            <p:ph idx="1"/>
          </p:nvPr>
        </p:nvSpPr>
        <p:spPr/>
        <p:txBody>
          <a:bodyPr/>
          <a:lstStyle/>
          <a:p>
            <a:pPr marL="0" indent="0">
              <a:buFontTx/>
              <a:buNone/>
              <a:defRPr/>
            </a:pPr>
            <a:endParaRPr lang="en-GB" sz="2000" i="1" dirty="0">
              <a:solidFill>
                <a:srgbClr val="FF0000"/>
              </a:solidFill>
            </a:endParaRPr>
          </a:p>
          <a:p>
            <a:pPr marL="0" indent="0">
              <a:buFontTx/>
              <a:buNone/>
              <a:defRPr/>
            </a:pPr>
            <a:r>
              <a:rPr lang="en-GB" sz="1800" i="1" dirty="0" smtClean="0">
                <a:solidFill>
                  <a:srgbClr val="FF0000"/>
                </a:solidFill>
              </a:rPr>
              <a:t>(ii) As soon as reasonably practicable, </a:t>
            </a:r>
            <a:r>
              <a:rPr lang="en-GB" sz="1800" b="1" i="1" dirty="0" smtClean="0">
                <a:solidFill>
                  <a:srgbClr val="FF0000"/>
                </a:solidFill>
              </a:rPr>
              <a:t>report to the SRA any failure </a:t>
            </a:r>
            <a:r>
              <a:rPr lang="en-GB" sz="1800" i="1" dirty="0" smtClean="0">
                <a:solidFill>
                  <a:srgbClr val="FF0000"/>
                </a:solidFill>
              </a:rPr>
              <a:t>so to comply  provided that:</a:t>
            </a:r>
          </a:p>
          <a:p>
            <a:pPr marL="0" indent="0">
              <a:buFontTx/>
              <a:buNone/>
              <a:defRPr/>
            </a:pPr>
            <a:endParaRPr lang="en-GB" sz="1800" i="1" dirty="0">
              <a:solidFill>
                <a:srgbClr val="FF0000"/>
              </a:solidFill>
            </a:endParaRPr>
          </a:p>
          <a:p>
            <a:pPr marL="0" indent="0">
              <a:buFontTx/>
              <a:buNone/>
              <a:defRPr/>
            </a:pPr>
            <a:r>
              <a:rPr lang="en-GB" sz="1800" i="1" dirty="0" smtClean="0">
                <a:solidFill>
                  <a:srgbClr val="FF0000"/>
                </a:solidFill>
              </a:rPr>
              <a:t>   (A) in the case of </a:t>
            </a:r>
            <a:r>
              <a:rPr lang="en-GB" sz="1800" b="1" i="1" dirty="0" smtClean="0">
                <a:solidFill>
                  <a:srgbClr val="FF0000"/>
                </a:solidFill>
              </a:rPr>
              <a:t>non-material failures</a:t>
            </a:r>
            <a:r>
              <a:rPr lang="en-GB" sz="1800" i="1" dirty="0" smtClean="0">
                <a:solidFill>
                  <a:srgbClr val="FF0000"/>
                </a:solidFill>
              </a:rPr>
              <a:t>, these shall be taken to have been reported as soon as reasonably practicable if they are reported to the SRA together with such other information as the SRA may require in accordance with Rule 8.7(a): and </a:t>
            </a:r>
          </a:p>
          <a:p>
            <a:pPr marL="0" indent="0">
              <a:buFontTx/>
              <a:buNone/>
              <a:defRPr/>
            </a:pPr>
            <a:endParaRPr lang="en-GB" sz="1800" i="1" dirty="0" smtClean="0">
              <a:solidFill>
                <a:srgbClr val="FF0000"/>
              </a:solidFill>
            </a:endParaRPr>
          </a:p>
          <a:p>
            <a:pPr marL="0" indent="0">
              <a:buFontTx/>
              <a:buNone/>
              <a:defRPr/>
            </a:pPr>
            <a:r>
              <a:rPr lang="en-GB" sz="1800" i="1" dirty="0" smtClean="0">
                <a:solidFill>
                  <a:srgbClr val="FF0000"/>
                </a:solidFill>
              </a:rPr>
              <a:t>   (B) a failure may be material either taken on its own or as part of a pattern of failures so to comply.</a:t>
            </a:r>
          </a:p>
          <a:p>
            <a:pPr marL="0" indent="0">
              <a:buFontTx/>
              <a:buNone/>
              <a:defRPr/>
            </a:pPr>
            <a:endParaRPr lang="en-GB" sz="2000" i="1" dirty="0">
              <a:solidFill>
                <a:srgbClr val="FF0000"/>
              </a:solidFill>
            </a:endParaRPr>
          </a:p>
          <a:p>
            <a:pPr marL="0" indent="0">
              <a:buNone/>
              <a:defRPr/>
            </a:pPr>
            <a:endParaRPr lang="en-GB" dirty="0"/>
          </a:p>
        </p:txBody>
      </p:sp>
    </p:spTree>
    <p:extLst>
      <p:ext uri="{BB962C8B-B14F-4D97-AF65-F5344CB8AC3E}">
        <p14:creationId xmlns:p14="http://schemas.microsoft.com/office/powerpoint/2010/main" val="32054599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What is a ‘material’ failure to comply?</a:t>
            </a:r>
            <a:endParaRPr lang="en-GB" sz="2400"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1600" dirty="0" smtClean="0"/>
              <a:t>Guidance Notes to Rule 8 provide:</a:t>
            </a:r>
          </a:p>
          <a:p>
            <a:pPr marL="0" indent="0">
              <a:buNone/>
            </a:pPr>
            <a:endParaRPr lang="en-GB" sz="1200" dirty="0" smtClean="0"/>
          </a:p>
          <a:p>
            <a:pPr marL="0" indent="0">
              <a:buNone/>
            </a:pPr>
            <a:r>
              <a:rPr lang="en-GB" sz="1200" dirty="0" smtClean="0"/>
              <a:t>(</a:t>
            </a:r>
            <a:r>
              <a:rPr lang="en-GB" sz="1200" dirty="0"/>
              <a:t>x) In considering whether a failure is “material” and therefore reportable, the</a:t>
            </a:r>
          </a:p>
          <a:p>
            <a:pPr marL="0" indent="0">
              <a:buNone/>
            </a:pPr>
            <a:r>
              <a:rPr lang="en-GB" sz="1200" dirty="0"/>
              <a:t>COLP or COFA, as appropriate, will need to take account of various factors,</a:t>
            </a:r>
          </a:p>
          <a:p>
            <a:pPr marL="0" indent="0">
              <a:buNone/>
            </a:pPr>
            <a:r>
              <a:rPr lang="en-GB" sz="1200" dirty="0"/>
              <a:t>such as:</a:t>
            </a:r>
          </a:p>
          <a:p>
            <a:pPr marL="0" indent="0">
              <a:buNone/>
            </a:pPr>
            <a:r>
              <a:rPr lang="en-GB" sz="1200" b="1" dirty="0"/>
              <a:t> </a:t>
            </a:r>
          </a:p>
          <a:p>
            <a:pPr marL="0" indent="0">
              <a:buNone/>
            </a:pPr>
            <a:r>
              <a:rPr lang="en-GB" sz="1200" b="1" dirty="0"/>
              <a:t>• the detriment, or risk of detriment, to clients</a:t>
            </a:r>
          </a:p>
          <a:p>
            <a:pPr marL="0" indent="0">
              <a:buNone/>
            </a:pPr>
            <a:r>
              <a:rPr lang="en-GB" sz="1200" b="1" dirty="0"/>
              <a:t>• the extent of any risk of loss of confidence in the firm or in the</a:t>
            </a:r>
          </a:p>
          <a:p>
            <a:pPr marL="0" indent="0">
              <a:buNone/>
            </a:pPr>
            <a:r>
              <a:rPr lang="en-GB" sz="1200" b="1" dirty="0"/>
              <a:t>provision of legal services</a:t>
            </a:r>
          </a:p>
          <a:p>
            <a:pPr marL="0" indent="0">
              <a:buNone/>
            </a:pPr>
            <a:r>
              <a:rPr lang="en-GB" sz="1200" b="1" dirty="0"/>
              <a:t>• the scale of the issue</a:t>
            </a:r>
          </a:p>
          <a:p>
            <a:pPr marL="0" indent="0">
              <a:buNone/>
            </a:pPr>
            <a:r>
              <a:rPr lang="en-GB" sz="1200" b="1" dirty="0"/>
              <a:t>• the overall impact on the firm, its clients and third parties.</a:t>
            </a:r>
          </a:p>
          <a:p>
            <a:pPr marL="0" indent="0">
              <a:buNone/>
            </a:pPr>
            <a:endParaRPr lang="en-GB" sz="1200" dirty="0" smtClean="0"/>
          </a:p>
          <a:p>
            <a:pPr marL="0" indent="0">
              <a:buNone/>
            </a:pPr>
            <a:r>
              <a:rPr lang="en-GB" sz="1200" dirty="0" smtClean="0"/>
              <a:t>In </a:t>
            </a:r>
            <a:r>
              <a:rPr lang="en-GB" sz="1200" dirty="0"/>
              <a:t>addition, the COLP/COFA will need to keep appropriate records of failures</a:t>
            </a:r>
          </a:p>
          <a:p>
            <a:pPr marL="0" indent="0">
              <a:buNone/>
            </a:pPr>
            <a:r>
              <a:rPr lang="en-GB" sz="1200" dirty="0"/>
              <a:t>in compliance to:</a:t>
            </a:r>
          </a:p>
          <a:p>
            <a:pPr marL="0" indent="0">
              <a:buNone/>
            </a:pPr>
            <a:r>
              <a:rPr lang="en-GB" sz="1200" dirty="0"/>
              <a:t>• monitor overall compliance with obligations</a:t>
            </a:r>
          </a:p>
          <a:p>
            <a:pPr marL="0" indent="0">
              <a:buNone/>
            </a:pPr>
            <a:r>
              <a:rPr lang="en-GB" sz="1200" dirty="0"/>
              <a:t>• assess the effectiveness of the firm’s systems</a:t>
            </a:r>
          </a:p>
          <a:p>
            <a:pPr marL="0" indent="0">
              <a:buNone/>
            </a:pPr>
            <a:r>
              <a:rPr lang="en-GB" sz="1200" dirty="0"/>
              <a:t>• be able to comply with the duty to report breaches which are material</a:t>
            </a:r>
          </a:p>
          <a:p>
            <a:pPr marL="0" indent="0">
              <a:buNone/>
            </a:pPr>
            <a:r>
              <a:rPr lang="en-GB" sz="1200" dirty="0"/>
              <a:t>because they form a pattern.</a:t>
            </a:r>
          </a:p>
          <a:p>
            <a:pPr marL="0" indent="0">
              <a:buNone/>
            </a:pPr>
            <a:endParaRPr lang="en-GB" sz="1600" dirty="0"/>
          </a:p>
          <a:p>
            <a:pPr marL="0" indent="0">
              <a:buNone/>
            </a:pPr>
            <a:endParaRPr lang="en-GB" sz="2000" dirty="0"/>
          </a:p>
        </p:txBody>
      </p:sp>
    </p:spTree>
    <p:extLst>
      <p:ext uri="{BB962C8B-B14F-4D97-AF65-F5344CB8AC3E}">
        <p14:creationId xmlns:p14="http://schemas.microsoft.com/office/powerpoint/2010/main" val="22381560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a:t>The </a:t>
            </a:r>
            <a:r>
              <a:rPr lang="en-GB" sz="2800" dirty="0" smtClean="0"/>
              <a:t>COFA’s </a:t>
            </a:r>
            <a:r>
              <a:rPr lang="en-GB" sz="2800" dirty="0"/>
              <a:t>role under Rule </a:t>
            </a:r>
            <a:r>
              <a:rPr lang="en-GB" sz="2800" dirty="0" smtClean="0"/>
              <a:t>8.5(e) </a:t>
            </a:r>
            <a:r>
              <a:rPr lang="en-GB" sz="2800" dirty="0"/>
              <a:t>of the  SRA Authorisation Rules is </a:t>
            </a:r>
            <a:r>
              <a:rPr lang="en-GB" sz="2800" dirty="0" smtClean="0"/>
              <a:t>to </a:t>
            </a:r>
            <a:endParaRPr lang="en-GB" sz="2800" dirty="0"/>
          </a:p>
        </p:txBody>
      </p:sp>
      <p:sp>
        <p:nvSpPr>
          <p:cNvPr id="3" name="Content Placeholder 2"/>
          <p:cNvSpPr>
            <a:spLocks noGrp="1"/>
          </p:cNvSpPr>
          <p:nvPr>
            <p:ph idx="1"/>
          </p:nvPr>
        </p:nvSpPr>
        <p:spPr>
          <a:xfrm>
            <a:off x="457200" y="1700808"/>
            <a:ext cx="8229600" cy="4425355"/>
          </a:xfrm>
        </p:spPr>
        <p:txBody>
          <a:bodyPr>
            <a:normAutofit/>
          </a:bodyPr>
          <a:lstStyle/>
          <a:p>
            <a:pPr marL="400050" indent="-400050">
              <a:buAutoNum type="romanLcParenBoth"/>
            </a:pPr>
            <a:r>
              <a:rPr lang="en-GB" sz="1500" i="1" dirty="0" smtClean="0">
                <a:solidFill>
                  <a:srgbClr val="FF0000"/>
                </a:solidFill>
              </a:rPr>
              <a:t>take </a:t>
            </a:r>
            <a:r>
              <a:rPr lang="en-GB" sz="1500" i="1" dirty="0">
                <a:solidFill>
                  <a:srgbClr val="FF0000"/>
                </a:solidFill>
              </a:rPr>
              <a:t>all reasonable steps to </a:t>
            </a:r>
            <a:endParaRPr lang="en-GB" sz="1500" i="1" dirty="0" smtClean="0">
              <a:solidFill>
                <a:srgbClr val="FF0000"/>
              </a:solidFill>
            </a:endParaRPr>
          </a:p>
          <a:p>
            <a:pPr marL="400050" indent="-400050">
              <a:buAutoNum type="romanLcParenBoth"/>
            </a:pPr>
            <a:endParaRPr lang="en-GB" sz="1500" i="1" dirty="0">
              <a:solidFill>
                <a:srgbClr val="FF0000"/>
              </a:solidFill>
            </a:endParaRPr>
          </a:p>
          <a:p>
            <a:pPr marL="0" indent="0">
              <a:buNone/>
            </a:pPr>
            <a:r>
              <a:rPr lang="en-GB" sz="1500" i="1" dirty="0" smtClean="0">
                <a:solidFill>
                  <a:srgbClr val="FF0000"/>
                </a:solidFill>
              </a:rPr>
              <a:t>(A) ensure </a:t>
            </a:r>
            <a:r>
              <a:rPr lang="en-GB" sz="1500" i="1" dirty="0">
                <a:solidFill>
                  <a:srgbClr val="FF0000"/>
                </a:solidFill>
              </a:rPr>
              <a:t>that the body and its employees and managers comply with any obligations imposed upon them under the </a:t>
            </a:r>
            <a:r>
              <a:rPr lang="en-GB" sz="1500" b="1" i="1" dirty="0">
                <a:solidFill>
                  <a:srgbClr val="FF0000"/>
                </a:solidFill>
              </a:rPr>
              <a:t>SRA Accounts Rules</a:t>
            </a:r>
            <a:r>
              <a:rPr lang="en-GB" sz="1500" i="1" dirty="0">
                <a:solidFill>
                  <a:srgbClr val="FF0000"/>
                </a:solidFill>
              </a:rPr>
              <a:t>; </a:t>
            </a:r>
            <a:r>
              <a:rPr lang="en-GB" sz="1500" i="1" dirty="0" smtClean="0">
                <a:solidFill>
                  <a:srgbClr val="FF0000"/>
                </a:solidFill>
              </a:rPr>
              <a:t>and</a:t>
            </a:r>
          </a:p>
          <a:p>
            <a:pPr marL="0" indent="0">
              <a:buNone/>
            </a:pPr>
            <a:endParaRPr lang="en-GB" sz="1500" i="1" dirty="0">
              <a:solidFill>
                <a:srgbClr val="FF0000"/>
              </a:solidFill>
            </a:endParaRPr>
          </a:p>
          <a:p>
            <a:pPr marL="0" indent="0">
              <a:buNone/>
            </a:pPr>
            <a:r>
              <a:rPr lang="en-GB" sz="1500" i="1" dirty="0" smtClean="0">
                <a:solidFill>
                  <a:srgbClr val="FF0000"/>
                </a:solidFill>
              </a:rPr>
              <a:t>(B ) record </a:t>
            </a:r>
            <a:r>
              <a:rPr lang="en-GB" sz="1500" i="1" dirty="0">
                <a:solidFill>
                  <a:srgbClr val="FF0000"/>
                </a:solidFill>
              </a:rPr>
              <a:t>any failure so to comply and make such records available to the SRA on request; and </a:t>
            </a:r>
            <a:endParaRPr lang="en-GB" sz="1500" i="1" dirty="0" smtClean="0">
              <a:solidFill>
                <a:srgbClr val="FF0000"/>
              </a:solidFill>
            </a:endParaRPr>
          </a:p>
          <a:p>
            <a:pPr marL="0" indent="0">
              <a:buNone/>
            </a:pPr>
            <a:endParaRPr lang="en-GB" sz="1500" i="1" dirty="0">
              <a:solidFill>
                <a:srgbClr val="FF0000"/>
              </a:solidFill>
            </a:endParaRPr>
          </a:p>
          <a:p>
            <a:pPr marL="0" indent="0">
              <a:buNone/>
            </a:pPr>
            <a:r>
              <a:rPr lang="en-GB" sz="1500" i="1">
                <a:solidFill>
                  <a:srgbClr val="FF0000"/>
                </a:solidFill>
              </a:rPr>
              <a:t>(</a:t>
            </a:r>
            <a:r>
              <a:rPr lang="en-GB" sz="1500" i="1" smtClean="0">
                <a:solidFill>
                  <a:srgbClr val="FF0000"/>
                </a:solidFill>
              </a:rPr>
              <a:t>ii) </a:t>
            </a:r>
            <a:r>
              <a:rPr lang="en-GB" sz="1500" i="1" dirty="0" smtClean="0">
                <a:solidFill>
                  <a:srgbClr val="FF0000"/>
                </a:solidFill>
              </a:rPr>
              <a:t>as </a:t>
            </a:r>
            <a:r>
              <a:rPr lang="en-GB" sz="1500" i="1" dirty="0">
                <a:solidFill>
                  <a:srgbClr val="FF0000"/>
                </a:solidFill>
              </a:rPr>
              <a:t>soon as reasonably practicable, report to the SRA any failure so to comply, provided that</a:t>
            </a:r>
            <a:r>
              <a:rPr lang="en-GB" sz="1500" i="1" dirty="0" smtClean="0">
                <a:solidFill>
                  <a:srgbClr val="FF0000"/>
                </a:solidFill>
              </a:rPr>
              <a:t>:</a:t>
            </a:r>
          </a:p>
          <a:p>
            <a:pPr marL="0" indent="0">
              <a:buNone/>
            </a:pPr>
            <a:endParaRPr lang="en-GB" sz="1500" i="1" dirty="0">
              <a:solidFill>
                <a:srgbClr val="FF0000"/>
              </a:solidFill>
            </a:endParaRPr>
          </a:p>
          <a:p>
            <a:pPr marL="0" indent="0">
              <a:buNone/>
            </a:pPr>
            <a:r>
              <a:rPr lang="en-GB" sz="1500" i="1" dirty="0">
                <a:solidFill>
                  <a:srgbClr val="FF0000"/>
                </a:solidFill>
              </a:rPr>
              <a:t>(</a:t>
            </a:r>
            <a:r>
              <a:rPr lang="en-GB" sz="1500" i="1" dirty="0" smtClean="0">
                <a:solidFill>
                  <a:srgbClr val="FF0000"/>
                </a:solidFill>
              </a:rPr>
              <a:t>A) in </a:t>
            </a:r>
            <a:r>
              <a:rPr lang="en-GB" sz="1500" i="1" dirty="0">
                <a:solidFill>
                  <a:srgbClr val="FF0000"/>
                </a:solidFill>
              </a:rPr>
              <a:t>the case of non-material failures, these shall be taken to have been reported as soon as reasonably practicable if they are reported to the SRA together with such other information as the SRA may require in accordance with Rule 8.7(a); and</a:t>
            </a:r>
          </a:p>
          <a:p>
            <a:pPr marL="0" indent="0">
              <a:buNone/>
            </a:pPr>
            <a:r>
              <a:rPr lang="en-GB" sz="1500" i="1" dirty="0">
                <a:solidFill>
                  <a:srgbClr val="FF0000"/>
                </a:solidFill>
              </a:rPr>
              <a:t>(</a:t>
            </a:r>
            <a:r>
              <a:rPr lang="en-GB" sz="1500" i="1" dirty="0" smtClean="0">
                <a:solidFill>
                  <a:srgbClr val="FF0000"/>
                </a:solidFill>
              </a:rPr>
              <a:t>B) a </a:t>
            </a:r>
            <a:r>
              <a:rPr lang="en-GB" sz="1500" i="1" dirty="0">
                <a:solidFill>
                  <a:srgbClr val="FF0000"/>
                </a:solidFill>
              </a:rPr>
              <a:t>failure may be material either taken on its own or as part of a pattern of failures so to comply.</a:t>
            </a:r>
          </a:p>
          <a:p>
            <a:endParaRPr lang="en-GB" dirty="0"/>
          </a:p>
        </p:txBody>
      </p:sp>
    </p:spTree>
    <p:extLst>
      <p:ext uri="{BB962C8B-B14F-4D97-AF65-F5344CB8AC3E}">
        <p14:creationId xmlns:p14="http://schemas.microsoft.com/office/powerpoint/2010/main" val="1953567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p:cNvSpPr>
            <a:spLocks noGrp="1"/>
          </p:cNvSpPr>
          <p:nvPr>
            <p:ph type="title" idx="4294967295"/>
          </p:nvPr>
        </p:nvSpPr>
        <p:spPr/>
        <p:txBody>
          <a:bodyPr>
            <a:normAutofit/>
          </a:bodyPr>
          <a:lstStyle/>
          <a:p>
            <a:pPr algn="l" eaLnBrk="1" hangingPunct="1">
              <a:defRPr/>
            </a:pPr>
            <a:r>
              <a:rPr lang="en-GB" sz="3200" b="1" dirty="0"/>
              <a:t>Additional </a:t>
            </a:r>
            <a:r>
              <a:rPr lang="en-GB" sz="3200" b="1" dirty="0" smtClean="0"/>
              <a:t>responsibilities </a:t>
            </a:r>
            <a:r>
              <a:rPr lang="en-GB" sz="3200" b="1" dirty="0"/>
              <a:t>for COFA’s</a:t>
            </a:r>
          </a:p>
        </p:txBody>
      </p:sp>
      <p:sp>
        <p:nvSpPr>
          <p:cNvPr id="147458" name="Content Placeholder 2"/>
          <p:cNvSpPr>
            <a:spLocks noGrp="1"/>
          </p:cNvSpPr>
          <p:nvPr>
            <p:ph idx="4294967295"/>
          </p:nvPr>
        </p:nvSpPr>
        <p:spPr/>
        <p:txBody>
          <a:bodyPr/>
          <a:lstStyle/>
          <a:p>
            <a:pPr eaLnBrk="1" hangingPunct="1">
              <a:lnSpc>
                <a:spcPct val="80000"/>
              </a:lnSpc>
            </a:pPr>
            <a:endParaRPr lang="en-GB" sz="2400" dirty="0" smtClean="0"/>
          </a:p>
          <a:p>
            <a:pPr eaLnBrk="1" hangingPunct="1">
              <a:lnSpc>
                <a:spcPct val="80000"/>
              </a:lnSpc>
            </a:pPr>
            <a:r>
              <a:rPr lang="en-GB" sz="2400" dirty="0" smtClean="0"/>
              <a:t>Ensure that they have access to all accounting records</a:t>
            </a:r>
          </a:p>
          <a:p>
            <a:pPr eaLnBrk="1" hangingPunct="1">
              <a:lnSpc>
                <a:spcPct val="80000"/>
              </a:lnSpc>
            </a:pPr>
            <a:r>
              <a:rPr lang="en-GB" sz="2400" dirty="0" smtClean="0"/>
              <a:t>Carry out regular checks on the accounting systems</a:t>
            </a:r>
          </a:p>
          <a:p>
            <a:pPr eaLnBrk="1" hangingPunct="1">
              <a:lnSpc>
                <a:spcPct val="80000"/>
              </a:lnSpc>
            </a:pPr>
            <a:r>
              <a:rPr lang="en-GB" sz="2400" dirty="0" smtClean="0"/>
              <a:t>Carry out file and ledger reviews</a:t>
            </a:r>
          </a:p>
          <a:p>
            <a:pPr eaLnBrk="1" hangingPunct="1">
              <a:lnSpc>
                <a:spcPct val="80000"/>
              </a:lnSpc>
            </a:pPr>
            <a:r>
              <a:rPr lang="en-GB" sz="2400" dirty="0" smtClean="0"/>
              <a:t>ensure that the reporting accountant has prompt access to all the information needed to complete the accountants report</a:t>
            </a:r>
          </a:p>
          <a:p>
            <a:pPr eaLnBrk="1" hangingPunct="1">
              <a:lnSpc>
                <a:spcPct val="80000"/>
              </a:lnSpc>
            </a:pPr>
            <a:r>
              <a:rPr lang="en-GB" sz="2400" dirty="0" smtClean="0"/>
              <a:t>take steps to ensure that breaches of the SRA Account Rules are remedied promptly, and report any breach to the SRA as required</a:t>
            </a:r>
          </a:p>
          <a:p>
            <a:pPr eaLnBrk="1" hangingPunct="1">
              <a:lnSpc>
                <a:spcPct val="80000"/>
              </a:lnSpc>
            </a:pPr>
            <a:r>
              <a:rPr lang="en-GB" sz="2400" dirty="0" smtClean="0"/>
              <a:t>Monitor, review and manage risks to compliance with the SRA account rules</a:t>
            </a:r>
          </a:p>
        </p:txBody>
      </p:sp>
    </p:spTree>
    <p:extLst>
      <p:ext uri="{BB962C8B-B14F-4D97-AF65-F5344CB8AC3E}">
        <p14:creationId xmlns:p14="http://schemas.microsoft.com/office/powerpoint/2010/main" val="156574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95288" y="333375"/>
            <a:ext cx="8229600" cy="5183188"/>
          </a:xfrm>
        </p:spPr>
        <p:txBody>
          <a:bodyPr rtlCol="0">
            <a:normAutofit fontScale="90000"/>
          </a:bodyPr>
          <a:lstStyle/>
          <a:p>
            <a:pPr algn="l" fontAlgn="auto">
              <a:lnSpc>
                <a:spcPct val="90000"/>
              </a:lnSpc>
              <a:spcAft>
                <a:spcPts val="0"/>
              </a:spcAft>
              <a:defRPr/>
            </a:pPr>
            <a:r>
              <a:rPr lang="en-GB" sz="3200" dirty="0" smtClean="0"/>
              <a:t/>
            </a:r>
            <a:br>
              <a:rPr lang="en-GB" sz="3200" dirty="0" smtClean="0"/>
            </a:br>
            <a:r>
              <a:rPr lang="en-GB" sz="3100" b="1" dirty="0" smtClean="0"/>
              <a:t>But </a:t>
            </a:r>
            <a:r>
              <a:rPr lang="en-GB" sz="3100" b="1" dirty="0"/>
              <a:t>it will not be enough just to be compliant … </a:t>
            </a:r>
            <a:r>
              <a:rPr lang="en-GB" sz="2700" dirty="0"/>
              <a:t/>
            </a:r>
            <a:br>
              <a:rPr lang="en-GB" sz="2700" dirty="0"/>
            </a:br>
            <a:r>
              <a:rPr lang="en-GB" sz="2700" dirty="0" smtClean="0"/>
              <a:t/>
            </a:r>
            <a:br>
              <a:rPr lang="en-GB" sz="2700" dirty="0" smtClean="0"/>
            </a:br>
            <a:r>
              <a:rPr lang="en-GB" sz="2700" dirty="0" smtClean="0"/>
              <a:t/>
            </a:r>
            <a:br>
              <a:rPr lang="en-GB" sz="2700" dirty="0" smtClean="0"/>
            </a:br>
            <a:r>
              <a:rPr lang="en-GB" sz="2700" dirty="0"/>
              <a:t/>
            </a:r>
            <a:br>
              <a:rPr lang="en-GB" sz="2700" dirty="0"/>
            </a:br>
            <a:r>
              <a:rPr lang="en-GB" sz="2700" dirty="0" smtClean="0"/>
              <a:t/>
            </a:r>
            <a:br>
              <a:rPr lang="en-GB" sz="2700" dirty="0" smtClean="0"/>
            </a:br>
            <a:r>
              <a:rPr lang="en-GB" sz="2700" i="1" dirty="0" smtClean="0">
                <a:solidFill>
                  <a:srgbClr val="FF0000"/>
                </a:solidFill>
              </a:rPr>
              <a:t>“</a:t>
            </a:r>
            <a:r>
              <a:rPr lang="en-GB" sz="2700" i="1" dirty="0">
                <a:solidFill>
                  <a:srgbClr val="FF0000"/>
                </a:solidFill>
              </a:rPr>
              <a:t>If you cannot </a:t>
            </a:r>
            <a:r>
              <a:rPr lang="en-GB" sz="2700" b="1" i="1" dirty="0">
                <a:solidFill>
                  <a:srgbClr val="FF0000"/>
                </a:solidFill>
              </a:rPr>
              <a:t>demonstrate</a:t>
            </a:r>
            <a:r>
              <a:rPr lang="en-GB" sz="2700" i="1" dirty="0">
                <a:solidFill>
                  <a:srgbClr val="FF0000"/>
                </a:solidFill>
              </a:rPr>
              <a:t> compliance we may take regulatory </a:t>
            </a:r>
            <a:r>
              <a:rPr lang="en-GB" sz="2700" i="1" dirty="0" smtClean="0">
                <a:solidFill>
                  <a:srgbClr val="FF0000"/>
                </a:solidFill>
              </a:rPr>
              <a:t>action”       </a:t>
            </a:r>
            <a:br>
              <a:rPr lang="en-GB" sz="2700" i="1" dirty="0" smtClean="0">
                <a:solidFill>
                  <a:srgbClr val="FF0000"/>
                </a:solidFill>
              </a:rPr>
            </a:br>
            <a:r>
              <a:rPr lang="en-GB" sz="2700" i="1" dirty="0">
                <a:solidFill>
                  <a:srgbClr val="FF0000"/>
                </a:solidFill>
              </a:rPr>
              <a:t/>
            </a:r>
            <a:br>
              <a:rPr lang="en-GB" sz="2700" i="1" dirty="0">
                <a:solidFill>
                  <a:srgbClr val="FF0000"/>
                </a:solidFill>
              </a:rPr>
            </a:br>
            <a:r>
              <a:rPr lang="en-GB" sz="1800" dirty="0" smtClean="0"/>
              <a:t>SRA </a:t>
            </a:r>
            <a:r>
              <a:rPr lang="en-GB" sz="1800" dirty="0"/>
              <a:t>– “</a:t>
            </a:r>
            <a:r>
              <a:rPr lang="en-GB" sz="1800" dirty="0" smtClean="0"/>
              <a:t>Outcomes Focused Regulation </a:t>
            </a:r>
            <a:r>
              <a:rPr lang="en-GB" sz="1800" dirty="0"/>
              <a:t>at a glance</a:t>
            </a:r>
            <a:r>
              <a:rPr lang="en-GB" sz="1800" dirty="0" smtClean="0"/>
              <a:t>” – SRA website</a:t>
            </a:r>
            <a:br>
              <a:rPr lang="en-GB" sz="1800" dirty="0" smtClean="0"/>
            </a:br>
            <a:r>
              <a:rPr lang="en-GB" sz="1800" dirty="0"/>
              <a:t/>
            </a:r>
            <a:br>
              <a:rPr lang="en-GB" sz="1800" dirty="0"/>
            </a:br>
            <a:r>
              <a:rPr lang="en-GB" sz="1800" dirty="0" smtClean="0"/>
              <a:t/>
            </a:r>
            <a:br>
              <a:rPr lang="en-GB" sz="1800" dirty="0" smtClean="0"/>
            </a:br>
            <a:r>
              <a:rPr lang="en-GB" sz="1800" dirty="0"/>
              <a:t/>
            </a:r>
            <a:br>
              <a:rPr lang="en-GB" sz="1800" dirty="0"/>
            </a:br>
            <a:r>
              <a:rPr lang="en-GB" sz="2800" b="1" dirty="0" smtClean="0">
                <a:solidFill>
                  <a:srgbClr val="FF0000"/>
                </a:solidFill>
              </a:rPr>
              <a:t/>
            </a:r>
            <a:br>
              <a:rPr lang="en-GB" sz="2800" b="1" dirty="0" smtClean="0">
                <a:solidFill>
                  <a:srgbClr val="FF0000"/>
                </a:solidFill>
              </a:rPr>
            </a:br>
            <a:r>
              <a:rPr lang="en-GB" sz="2800" b="1" dirty="0">
                <a:solidFill>
                  <a:srgbClr val="FF0000"/>
                </a:solidFill>
              </a:rPr>
              <a:t/>
            </a:r>
            <a:br>
              <a:rPr lang="en-GB" sz="2800" b="1" dirty="0">
                <a:solidFill>
                  <a:srgbClr val="FF0000"/>
                </a:solidFill>
              </a:rPr>
            </a:br>
            <a:endParaRPr lang="en-GB" sz="2800" b="1" dirty="0" smtClean="0">
              <a:solidFill>
                <a:srgbClr val="FF0000"/>
              </a:solidFill>
            </a:endParaRPr>
          </a:p>
        </p:txBody>
      </p:sp>
    </p:spTree>
    <p:extLst>
      <p:ext uri="{BB962C8B-B14F-4D97-AF65-F5344CB8AC3E}">
        <p14:creationId xmlns:p14="http://schemas.microsoft.com/office/powerpoint/2010/main" val="39102417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p:txBody>
          <a:bodyPr>
            <a:normAutofit/>
          </a:bodyPr>
          <a:lstStyle/>
          <a:p>
            <a:pPr algn="l"/>
            <a:r>
              <a:rPr lang="en-GB" sz="2800" b="1" dirty="0" smtClean="0"/>
              <a:t>Why will the COLP/COFA need to keep records?</a:t>
            </a:r>
          </a:p>
        </p:txBody>
      </p:sp>
      <p:sp>
        <p:nvSpPr>
          <p:cNvPr id="360451" name="Rectangle 3"/>
          <p:cNvSpPr>
            <a:spLocks noGrp="1" noChangeArrowheads="1"/>
          </p:cNvSpPr>
          <p:nvPr>
            <p:ph type="body" idx="1"/>
          </p:nvPr>
        </p:nvSpPr>
        <p:spPr/>
        <p:txBody>
          <a:bodyPr rtlCol="0">
            <a:normAutofit/>
          </a:bodyPr>
          <a:lstStyle/>
          <a:p>
            <a:pPr fontAlgn="auto">
              <a:spcAft>
                <a:spcPts val="0"/>
              </a:spcAft>
              <a:defRPr/>
            </a:pPr>
            <a:r>
              <a:rPr lang="en-GB" sz="2400" dirty="0" smtClean="0"/>
              <a:t>Allow for inspection by the SRA</a:t>
            </a:r>
          </a:p>
          <a:p>
            <a:pPr fontAlgn="auto">
              <a:spcAft>
                <a:spcPts val="0"/>
              </a:spcAft>
              <a:defRPr/>
            </a:pPr>
            <a:r>
              <a:rPr lang="en-GB" sz="2400" dirty="0" smtClean="0"/>
              <a:t>Monitor overall compliance with obligations</a:t>
            </a:r>
          </a:p>
          <a:p>
            <a:pPr fontAlgn="auto">
              <a:spcAft>
                <a:spcPts val="0"/>
              </a:spcAft>
              <a:defRPr/>
            </a:pPr>
            <a:r>
              <a:rPr lang="en-GB" sz="2400" dirty="0" smtClean="0"/>
              <a:t>Assess the effectiveness of the firm’s systems</a:t>
            </a:r>
          </a:p>
          <a:p>
            <a:pPr fontAlgn="auto">
              <a:spcAft>
                <a:spcPts val="0"/>
              </a:spcAft>
              <a:defRPr/>
            </a:pPr>
            <a:r>
              <a:rPr lang="en-GB" sz="2400" dirty="0" smtClean="0"/>
              <a:t>Be able to comply with the duty to report breaches</a:t>
            </a:r>
          </a:p>
          <a:p>
            <a:pPr fontAlgn="auto">
              <a:spcAft>
                <a:spcPts val="0"/>
              </a:spcAft>
              <a:defRPr/>
            </a:pPr>
            <a:endParaRPr lang="en-GB" sz="2400" dirty="0"/>
          </a:p>
          <a:p>
            <a:pPr fontAlgn="auto">
              <a:spcAft>
                <a:spcPts val="0"/>
              </a:spcAft>
              <a:defRPr/>
            </a:pPr>
            <a:endParaRPr lang="en-GB" sz="2400" dirty="0" smtClean="0"/>
          </a:p>
          <a:p>
            <a:pPr marL="0" indent="0" fontAlgn="auto">
              <a:spcAft>
                <a:spcPts val="0"/>
              </a:spcAft>
              <a:buFont typeface="Arial" pitchFamily="34" charset="0"/>
              <a:buNone/>
              <a:defRPr/>
            </a:pPr>
            <a:r>
              <a:rPr lang="en-GB" sz="2400" dirty="0" smtClean="0">
                <a:solidFill>
                  <a:srgbClr val="FF0000"/>
                </a:solidFill>
              </a:rPr>
              <a:t>They will only be able to effectively carry out their roles if everyone in the firm works in the way they are required to do</a:t>
            </a:r>
          </a:p>
        </p:txBody>
      </p:sp>
    </p:spTree>
    <p:extLst>
      <p:ext uri="{BB962C8B-B14F-4D97-AF65-F5344CB8AC3E}">
        <p14:creationId xmlns:p14="http://schemas.microsoft.com/office/powerpoint/2010/main" val="32457543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1"/>
            <a:ext cx="7772400" cy="1971650"/>
          </a:xfrm>
        </p:spPr>
        <p:txBody>
          <a:bodyPr>
            <a:normAutofit fontScale="90000"/>
          </a:bodyPr>
          <a:lstStyle/>
          <a:p>
            <a:pPr algn="l"/>
            <a:r>
              <a:rPr lang="en-GB" dirty="0" smtClean="0"/>
              <a:t>What will a COLP and a COFA need to do to carry out their roles effectively? </a:t>
            </a:r>
            <a:endParaRPr lang="en-GB" dirty="0"/>
          </a:p>
        </p:txBody>
      </p:sp>
      <p:sp>
        <p:nvSpPr>
          <p:cNvPr id="3" name="Subtitle 2"/>
          <p:cNvSpPr>
            <a:spLocks noGrp="1"/>
          </p:cNvSpPr>
          <p:nvPr>
            <p:ph type="subTitle" idx="1"/>
          </p:nvPr>
        </p:nvSpPr>
        <p:spPr>
          <a:xfrm>
            <a:off x="1371600" y="5517232"/>
            <a:ext cx="6400800" cy="121568"/>
          </a:xfrm>
        </p:spPr>
        <p:txBody>
          <a:bodyPr>
            <a:normAutofit fontScale="25000" lnSpcReduction="20000"/>
          </a:bodyPr>
          <a:lstStyle/>
          <a:p>
            <a:pPr algn="l"/>
            <a:endParaRPr lang="en-GB" sz="2000" dirty="0"/>
          </a:p>
        </p:txBody>
      </p:sp>
    </p:spTree>
    <p:extLst>
      <p:ext uri="{BB962C8B-B14F-4D97-AF65-F5344CB8AC3E}">
        <p14:creationId xmlns:p14="http://schemas.microsoft.com/office/powerpoint/2010/main" val="28635363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GB" sz="2700" dirty="0" smtClean="0"/>
              <a:t/>
            </a:r>
            <a:br>
              <a:rPr lang="en-GB" sz="2700" dirty="0" smtClean="0"/>
            </a:br>
            <a:r>
              <a:rPr lang="en-GB" sz="2700" dirty="0"/>
              <a:t/>
            </a:r>
            <a:br>
              <a:rPr lang="en-GB" sz="2700" dirty="0"/>
            </a:br>
            <a:r>
              <a:rPr lang="en-GB" sz="2700" dirty="0" smtClean="0"/>
              <a:t>Do you really know what is expected of you by the SRA? </a:t>
            </a:r>
            <a:br>
              <a:rPr lang="en-GB" sz="2700" dirty="0" smtClean="0"/>
            </a:br>
            <a:r>
              <a:rPr lang="en-GB" sz="2700" dirty="0" smtClean="0"/>
              <a:t/>
            </a:r>
            <a:br>
              <a:rPr lang="en-GB" sz="2700" dirty="0" smtClean="0"/>
            </a:br>
            <a:r>
              <a:rPr lang="en-GB" sz="2400" dirty="0" smtClean="0"/>
              <a:t/>
            </a:r>
            <a:br>
              <a:rPr lang="en-GB" sz="2400" dirty="0" smtClean="0"/>
            </a:br>
            <a:endParaRPr lang="en-GB" sz="2400"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en-GB" sz="2400" dirty="0" smtClean="0"/>
              <a:t>This is what Samantha Barras, Executive Director of the SRA said in December 2011</a:t>
            </a:r>
          </a:p>
          <a:p>
            <a:pPr marL="0" indent="0">
              <a:buNone/>
            </a:pPr>
            <a:endParaRPr lang="en-GB" sz="2400" dirty="0"/>
          </a:p>
          <a:p>
            <a:pPr marL="0" indent="0">
              <a:buNone/>
            </a:pPr>
            <a:r>
              <a:rPr lang="en-GB" sz="2400" dirty="0" smtClean="0"/>
              <a:t>“</a:t>
            </a:r>
            <a:r>
              <a:rPr lang="en-GB" sz="2400" i="1" dirty="0" smtClean="0"/>
              <a:t>What has changed is the explicit requirement for firms actively to engage with Principles and Outcomes, and avoid a tick-box approach. </a:t>
            </a:r>
            <a:r>
              <a:rPr lang="en-GB" sz="2400" b="1" i="1" dirty="0" smtClean="0"/>
              <a:t>That is the role of the COLP in particular – to be responsible for taking reasonable steps to put in place systems and controls for good compliance in the firm” </a:t>
            </a:r>
          </a:p>
          <a:p>
            <a:pPr marL="0" indent="0">
              <a:buNone/>
            </a:pPr>
            <a:endParaRPr lang="en-GB" sz="2400" i="1" dirty="0"/>
          </a:p>
          <a:p>
            <a:pPr marL="0" indent="0">
              <a:buNone/>
            </a:pPr>
            <a:r>
              <a:rPr lang="en-GB" sz="2400" i="1" dirty="0" smtClean="0"/>
              <a:t>“To be the focal point in the firm for thoughtful engagement with our regulatory regime”</a:t>
            </a:r>
          </a:p>
        </p:txBody>
      </p:sp>
    </p:spTree>
    <p:extLst>
      <p:ext uri="{BB962C8B-B14F-4D97-AF65-F5344CB8AC3E}">
        <p14:creationId xmlns:p14="http://schemas.microsoft.com/office/powerpoint/2010/main" val="7486567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080120"/>
          </a:xfrm>
        </p:spPr>
        <p:txBody>
          <a:bodyPr>
            <a:normAutofit fontScale="90000"/>
          </a:bodyPr>
          <a:lstStyle/>
          <a:p>
            <a:pPr algn="l"/>
            <a:r>
              <a:rPr lang="en-GB" sz="2700" dirty="0" smtClean="0"/>
              <a:t/>
            </a:r>
            <a:br>
              <a:rPr lang="en-GB" sz="2700" dirty="0" smtClean="0"/>
            </a:br>
            <a:r>
              <a:rPr lang="en-GB" sz="2700" dirty="0" smtClean="0"/>
              <a:t>And she continued ….. </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pPr marL="0" indent="0">
              <a:buNone/>
            </a:pPr>
            <a:endParaRPr lang="en-GB" sz="2400" dirty="0" smtClean="0"/>
          </a:p>
          <a:p>
            <a:pPr marL="0" indent="0">
              <a:buNone/>
            </a:pPr>
            <a:r>
              <a:rPr lang="en-GB" sz="2400" dirty="0" smtClean="0"/>
              <a:t>“For those firms in the Relationship Management approach to supervision, we will expect to meet regularly with the COLP and for that person to be completely on top of risk and compliance in your firm ……. A titular COLP will not be acceptable”.</a:t>
            </a:r>
            <a:endParaRPr lang="en-GB" sz="2400" dirty="0"/>
          </a:p>
        </p:txBody>
      </p:sp>
    </p:spTree>
    <p:extLst>
      <p:ext uri="{BB962C8B-B14F-4D97-AF65-F5344CB8AC3E}">
        <p14:creationId xmlns:p14="http://schemas.microsoft.com/office/powerpoint/2010/main" val="7792134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Bearing in mind those words …</a:t>
            </a:r>
            <a:endParaRPr lang="en-GB" sz="2400" dirty="0"/>
          </a:p>
        </p:txBody>
      </p:sp>
      <p:sp>
        <p:nvSpPr>
          <p:cNvPr id="3" name="Content Placeholder 2"/>
          <p:cNvSpPr>
            <a:spLocks noGrp="1"/>
          </p:cNvSpPr>
          <p:nvPr>
            <p:ph idx="1"/>
          </p:nvPr>
        </p:nvSpPr>
        <p:spPr/>
        <p:txBody>
          <a:bodyPr/>
          <a:lstStyle/>
          <a:p>
            <a:endParaRPr lang="en-GB" dirty="0" smtClean="0"/>
          </a:p>
          <a:p>
            <a:r>
              <a:rPr lang="en-GB" sz="2400" dirty="0" smtClean="0"/>
              <a:t>Have you considered </a:t>
            </a:r>
            <a:r>
              <a:rPr lang="en-GB" sz="2400" b="1" dirty="0" smtClean="0"/>
              <a:t>whether</a:t>
            </a:r>
            <a:r>
              <a:rPr lang="en-GB" sz="2400" dirty="0" smtClean="0"/>
              <a:t> you will be able to satisfactorily fulfil the role?</a:t>
            </a:r>
          </a:p>
          <a:p>
            <a:r>
              <a:rPr lang="en-GB" sz="2400" dirty="0" smtClean="0"/>
              <a:t>And if so,</a:t>
            </a:r>
            <a:r>
              <a:rPr lang="en-GB" sz="2400" b="1" dirty="0" smtClean="0"/>
              <a:t> how </a:t>
            </a:r>
            <a:r>
              <a:rPr lang="en-GB" sz="2400" dirty="0" smtClean="0"/>
              <a:t>will you from the outset be able to ensure you can meet your responsibilities? </a:t>
            </a:r>
            <a:endParaRPr lang="en-GB" sz="2400" dirty="0"/>
          </a:p>
        </p:txBody>
      </p:sp>
    </p:spTree>
    <p:extLst>
      <p:ext uri="{BB962C8B-B14F-4D97-AF65-F5344CB8AC3E}">
        <p14:creationId xmlns:p14="http://schemas.microsoft.com/office/powerpoint/2010/main" val="1074135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Systems and controls for good compliance?</a:t>
            </a:r>
            <a:endParaRPr lang="en-GB" sz="2800" b="1" dirty="0"/>
          </a:p>
        </p:txBody>
      </p:sp>
      <p:sp>
        <p:nvSpPr>
          <p:cNvPr id="3" name="Content Placeholder 2"/>
          <p:cNvSpPr>
            <a:spLocks noGrp="1"/>
          </p:cNvSpPr>
          <p:nvPr>
            <p:ph idx="1"/>
          </p:nvPr>
        </p:nvSpPr>
        <p:spPr/>
        <p:txBody>
          <a:bodyPr>
            <a:normAutofit/>
          </a:bodyPr>
          <a:lstStyle/>
          <a:p>
            <a:pPr>
              <a:buNone/>
            </a:pPr>
            <a:r>
              <a:rPr lang="en-US" sz="2000" dirty="0"/>
              <a:t> </a:t>
            </a:r>
            <a:r>
              <a:rPr lang="en-US" sz="2000" b="1" dirty="0" smtClean="0"/>
              <a:t>- Outcome O(7.2) </a:t>
            </a:r>
            <a:r>
              <a:rPr lang="en-US" sz="2000" dirty="0" smtClean="0"/>
              <a:t>requires firms to </a:t>
            </a:r>
            <a:r>
              <a:rPr lang="en-US" sz="2000" b="1" dirty="0" smtClean="0"/>
              <a:t>have </a:t>
            </a:r>
            <a:r>
              <a:rPr lang="en-US" sz="2000" b="1" dirty="0"/>
              <a:t>appropriate systems and controls in place </a:t>
            </a:r>
            <a:r>
              <a:rPr lang="en-US" sz="2000" dirty="0"/>
              <a:t>to achieve and comply with all Principles, rules and outcomes and other requirements of the </a:t>
            </a:r>
            <a:r>
              <a:rPr lang="en-US" sz="2000" dirty="0" smtClean="0"/>
              <a:t>Handbook</a:t>
            </a:r>
          </a:p>
          <a:p>
            <a:pPr>
              <a:buNone/>
            </a:pPr>
            <a:endParaRPr lang="en-US" sz="2000" dirty="0"/>
          </a:p>
          <a:p>
            <a:pPr>
              <a:buNone/>
            </a:pPr>
            <a:r>
              <a:rPr lang="en-US" sz="2000" b="1" dirty="0"/>
              <a:t> - </a:t>
            </a:r>
            <a:r>
              <a:rPr lang="en-US" sz="2000" b="1" dirty="0" smtClean="0"/>
              <a:t>Outcome O(7.3) </a:t>
            </a:r>
            <a:r>
              <a:rPr lang="en-US" sz="2000" dirty="0" smtClean="0"/>
              <a:t>requires firms to </a:t>
            </a:r>
            <a:r>
              <a:rPr lang="en-US" sz="2000" b="1" dirty="0" smtClean="0"/>
              <a:t>identify</a:t>
            </a:r>
            <a:r>
              <a:rPr lang="en-US" sz="2000" b="1" dirty="0"/>
              <a:t>, monitor and manage risks </a:t>
            </a:r>
            <a:r>
              <a:rPr lang="en-US" sz="2000" dirty="0"/>
              <a:t>to the achievement of all outcomes, rules, Principles and other requirements in the Handbook if applicable and take steps to address issues identified  </a:t>
            </a:r>
          </a:p>
          <a:p>
            <a:endParaRPr lang="en-GB" sz="2000" dirty="0" smtClean="0"/>
          </a:p>
          <a:p>
            <a:pPr marL="0" indent="0">
              <a:buNone/>
            </a:pPr>
            <a:endParaRPr lang="en-GB" sz="2000" dirty="0" smtClean="0"/>
          </a:p>
          <a:p>
            <a:pPr marL="0" indent="0">
              <a:buNone/>
            </a:pPr>
            <a:r>
              <a:rPr lang="en-GB" sz="2000" dirty="0" smtClean="0"/>
              <a:t>As the COLP or COFA, what will you now need to do to ensure that you will be able to take all reasonable steps to enable your firm to achieve, inter alia,  these outcomes?</a:t>
            </a:r>
            <a:endParaRPr lang="en-GB" sz="2000" dirty="0"/>
          </a:p>
        </p:txBody>
      </p:sp>
    </p:spTree>
    <p:extLst>
      <p:ext uri="{BB962C8B-B14F-4D97-AF65-F5344CB8AC3E}">
        <p14:creationId xmlns:p14="http://schemas.microsoft.com/office/powerpoint/2010/main" val="30463616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First actions, first conversations to have?</a:t>
            </a:r>
            <a:endParaRPr lang="en-GB" sz="2400"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GB" sz="2400" dirty="0" smtClean="0"/>
              <a:t>Secure internal buy-in as a condition of your taking on the role</a:t>
            </a:r>
          </a:p>
          <a:p>
            <a:pPr marL="457200" indent="-457200">
              <a:buFont typeface="+mj-lt"/>
              <a:buAutoNum type="arabicPeriod"/>
            </a:pPr>
            <a:endParaRPr lang="en-GB" sz="2400" dirty="0"/>
          </a:p>
          <a:p>
            <a:pPr marL="457200" indent="-457200">
              <a:buFont typeface="+mj-lt"/>
              <a:buAutoNum type="arabicPeriod"/>
            </a:pPr>
            <a:r>
              <a:rPr lang="en-GB" sz="2400" dirty="0" smtClean="0"/>
              <a:t>Assess whether you will be provided with sufficient:</a:t>
            </a:r>
          </a:p>
          <a:p>
            <a:pPr marL="457200" indent="-457200">
              <a:buFont typeface="+mj-lt"/>
              <a:buAutoNum type="arabicPeriod"/>
            </a:pPr>
            <a:endParaRPr lang="en-GB" sz="2400" dirty="0"/>
          </a:p>
          <a:p>
            <a:pPr marL="0" indent="0">
              <a:buNone/>
            </a:pPr>
            <a:r>
              <a:rPr lang="en-GB" sz="2400" dirty="0" smtClean="0"/>
              <a:t>       - independence of role; </a:t>
            </a:r>
          </a:p>
          <a:p>
            <a:pPr marL="0" indent="0">
              <a:buNone/>
            </a:pPr>
            <a:r>
              <a:rPr lang="en-GB" sz="2400" dirty="0" smtClean="0"/>
              <a:t>       - access to information regarding risk; and  </a:t>
            </a:r>
          </a:p>
          <a:p>
            <a:pPr marL="0" indent="0">
              <a:buNone/>
            </a:pPr>
            <a:r>
              <a:rPr lang="en-GB" sz="2400" dirty="0"/>
              <a:t> </a:t>
            </a:r>
            <a:r>
              <a:rPr lang="en-GB" sz="2400" dirty="0" smtClean="0"/>
              <a:t>      - resources</a:t>
            </a:r>
          </a:p>
          <a:p>
            <a:pPr marL="0" indent="0">
              <a:buNone/>
            </a:pPr>
            <a:endParaRPr lang="en-GB" sz="2400" dirty="0" smtClean="0"/>
          </a:p>
          <a:p>
            <a:pPr marL="0" indent="0">
              <a:buNone/>
            </a:pPr>
            <a:r>
              <a:rPr lang="en-GB" sz="2400" dirty="0" smtClean="0"/>
              <a:t>to enable you to effectively carry out the role.</a:t>
            </a:r>
          </a:p>
          <a:p>
            <a:pPr marL="0" indent="0">
              <a:buNone/>
            </a:pPr>
            <a:r>
              <a:rPr lang="en-GB" sz="2400" dirty="0" smtClean="0"/>
              <a:t> </a:t>
            </a:r>
          </a:p>
          <a:p>
            <a:pPr marL="0" indent="0">
              <a:buNone/>
            </a:pPr>
            <a:endParaRPr lang="en-GB" sz="2400" dirty="0"/>
          </a:p>
        </p:txBody>
      </p:sp>
    </p:spTree>
    <p:extLst>
      <p:ext uri="{BB962C8B-B14F-4D97-AF65-F5344CB8AC3E}">
        <p14:creationId xmlns:p14="http://schemas.microsoft.com/office/powerpoint/2010/main" val="14259653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1. Securing internal buy-in</a:t>
            </a:r>
            <a:endParaRPr lang="en-GB" sz="3200"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dirty="0" smtClean="0"/>
              <a:t>Who has one (or more) of these in their firm?</a:t>
            </a:r>
            <a:endParaRPr lang="en-GB" dirty="0"/>
          </a:p>
        </p:txBody>
      </p:sp>
    </p:spTree>
    <p:extLst>
      <p:ext uri="{BB962C8B-B14F-4D97-AF65-F5344CB8AC3E}">
        <p14:creationId xmlns:p14="http://schemas.microsoft.com/office/powerpoint/2010/main" val="10572672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2001837"/>
          </a:xfrm>
        </p:spPr>
        <p:txBody>
          <a:bodyPr>
            <a:normAutofit/>
          </a:bodyPr>
          <a:lstStyle/>
          <a:p>
            <a:pPr eaLnBrk="1" hangingPunct="1"/>
            <a:r>
              <a:rPr lang="en-GB" sz="4000" dirty="0" smtClean="0"/>
              <a:t>“That’s a great idea </a:t>
            </a:r>
            <a:br>
              <a:rPr lang="en-GB" sz="4000" dirty="0" smtClean="0"/>
            </a:br>
            <a:r>
              <a:rPr lang="en-GB" sz="4000" dirty="0" smtClean="0"/>
              <a:t>…for the rest of you!” </a:t>
            </a:r>
          </a:p>
        </p:txBody>
      </p:sp>
      <p:pic>
        <p:nvPicPr>
          <p:cNvPr id="26627" name="Picture 3" descr="BD19935_"/>
          <p:cNvPicPr>
            <a:picLocks noChangeAspect="1" noChangeArrowheads="1"/>
          </p:cNvPicPr>
          <p:nvPr/>
        </p:nvPicPr>
        <p:blipFill>
          <a:blip r:embed="rId2" cstate="print">
            <a:extLst>
              <a:ext uri="{28A0092B-C50C-407E-A947-70E740481C1C}">
                <a14:useLocalDpi xmlns:a14="http://schemas.microsoft.com/office/drawing/2010/main" val="0"/>
              </a:ext>
            </a:extLst>
          </a:blip>
          <a:srcRect r="3339" b="4402"/>
          <a:stretch>
            <a:fillRect/>
          </a:stretch>
        </p:blipFill>
        <p:spPr bwMode="auto">
          <a:xfrm>
            <a:off x="1981200" y="3048000"/>
            <a:ext cx="57912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2262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1000"/>
                                  </p:stCondLst>
                                  <p:childTnLst>
                                    <p:set>
                                      <p:cBhvr>
                                        <p:cTn id="6" dur="1" fill="hold">
                                          <p:stCondLst>
                                            <p:cond delay="0"/>
                                          </p:stCondLst>
                                        </p:cTn>
                                        <p:tgtEl>
                                          <p:spTgt spid="26627"/>
                                        </p:tgtEl>
                                        <p:attrNameLst>
                                          <p:attrName>style.visibility</p:attrName>
                                        </p:attrNameLst>
                                      </p:cBhvr>
                                      <p:to>
                                        <p:strVal val="visible"/>
                                      </p:to>
                                    </p:set>
                                    <p:animEffect transition="in" filter="dissolve">
                                      <p:cBhvr>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602" name="Picture 2" descr="AN0131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5288" y="1303338"/>
            <a:ext cx="3186112" cy="519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3"/>
          <p:cNvSpPr>
            <a:spLocks noGrp="1" noChangeArrowheads="1"/>
          </p:cNvSpPr>
          <p:nvPr>
            <p:ph type="title"/>
          </p:nvPr>
        </p:nvSpPr>
        <p:spPr/>
        <p:txBody>
          <a:bodyPr>
            <a:normAutofit/>
          </a:bodyPr>
          <a:lstStyle/>
          <a:p>
            <a:pPr algn="l" eaLnBrk="1" hangingPunct="1"/>
            <a:r>
              <a:rPr lang="en-GB" sz="4000" dirty="0" smtClean="0"/>
              <a:t>“Heavyweight gorilla”</a:t>
            </a:r>
          </a:p>
        </p:txBody>
      </p:sp>
      <p:sp>
        <p:nvSpPr>
          <p:cNvPr id="25604" name="Rectangle 4"/>
          <p:cNvSpPr>
            <a:spLocks noGrp="1" noChangeArrowheads="1"/>
          </p:cNvSpPr>
          <p:nvPr>
            <p:ph type="body" sz="half" idx="2"/>
          </p:nvPr>
        </p:nvSpPr>
        <p:spPr>
          <a:xfrm>
            <a:off x="4622800" y="2449513"/>
            <a:ext cx="4297363" cy="2136775"/>
          </a:xfrm>
        </p:spPr>
        <p:txBody>
          <a:bodyPr>
            <a:normAutofit/>
          </a:bodyPr>
          <a:lstStyle/>
          <a:p>
            <a:pPr marL="284163" indent="-284163" algn="ctr" defTabSz="190500" eaLnBrk="1" hangingPunct="1">
              <a:buFont typeface="Wingdings" pitchFamily="2" charset="2"/>
              <a:buNone/>
            </a:pPr>
            <a:r>
              <a:rPr lang="en-GB" sz="3600" dirty="0" smtClean="0"/>
              <a:t>“You can’t manage me.</a:t>
            </a:r>
            <a:br>
              <a:rPr lang="en-GB" sz="3600" dirty="0" smtClean="0"/>
            </a:br>
            <a:r>
              <a:rPr lang="en-GB" sz="3600" dirty="0" smtClean="0"/>
              <a:t>I’m a big biller!”</a:t>
            </a:r>
          </a:p>
        </p:txBody>
      </p:sp>
    </p:spTree>
    <p:extLst>
      <p:ext uri="{BB962C8B-B14F-4D97-AF65-F5344CB8AC3E}">
        <p14:creationId xmlns:p14="http://schemas.microsoft.com/office/powerpoint/2010/main" val="1931671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200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par>
                          <p:cTn id="8" fill="hold" nodeType="afterGroup">
                            <p:stCondLst>
                              <p:cond delay="2500"/>
                            </p:stCondLst>
                            <p:childTnLst>
                              <p:par>
                                <p:cTn id="9" presetID="9" presetClass="entr" presetSubtype="0" fill="hold" grpId="0" nodeType="afterEffect">
                                  <p:stCondLst>
                                    <p:cond delay="2000"/>
                                  </p:stCondLst>
                                  <p:iterate type="wd">
                                    <p:tmPct val="100000"/>
                                  </p:iterate>
                                  <p:childTnLst>
                                    <p:set>
                                      <p:cBhvr>
                                        <p:cTn id="10" dur="1" fill="hold">
                                          <p:stCondLst>
                                            <p:cond delay="0"/>
                                          </p:stCondLst>
                                        </p:cTn>
                                        <p:tgtEl>
                                          <p:spTgt spid="25604">
                                            <p:txEl>
                                              <p:pRg st="0" end="0"/>
                                            </p:txEl>
                                          </p:spTgt>
                                        </p:tgtEl>
                                        <p:attrNameLst>
                                          <p:attrName>style.visibility</p:attrName>
                                        </p:attrNameLst>
                                      </p:cBhvr>
                                      <p:to>
                                        <p:strVal val="visible"/>
                                      </p:to>
                                    </p:set>
                                    <p:animEffect transition="in" filter="dissolve">
                                      <p:cBhvr>
                                        <p:cTn id="11" dur="300"/>
                                        <p:tgtEl>
                                          <p:spTgt spid="256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bldLvl="5" autoUpdateAnimBg="0" advAuto="200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fontScale="90000"/>
          </a:bodyPr>
          <a:lstStyle/>
          <a:p>
            <a:pPr algn="l" fontAlgn="auto">
              <a:spcAft>
                <a:spcPts val="0"/>
              </a:spcAft>
              <a:defRPr/>
            </a:pPr>
            <a:r>
              <a:rPr lang="en-GB" sz="3200" b="1" dirty="0"/>
              <a:t>Why is it so important that all the new regulations are fully complied with?</a:t>
            </a:r>
            <a:br>
              <a:rPr lang="en-GB" sz="3200" b="1" dirty="0"/>
            </a:br>
            <a:endParaRPr lang="en-US" sz="3200" dirty="0" smtClean="0"/>
          </a:p>
        </p:txBody>
      </p:sp>
      <p:sp>
        <p:nvSpPr>
          <p:cNvPr id="6147" name="Rectangle 3"/>
          <p:cNvSpPr>
            <a:spLocks noGrp="1" noChangeArrowheads="1"/>
          </p:cNvSpPr>
          <p:nvPr>
            <p:ph type="body" idx="1"/>
          </p:nvPr>
        </p:nvSpPr>
        <p:spPr>
          <a:xfrm>
            <a:off x="457200" y="1600200"/>
            <a:ext cx="8229600" cy="4852988"/>
          </a:xfrm>
        </p:spPr>
        <p:txBody>
          <a:bodyPr rtlCol="0">
            <a:normAutofit/>
          </a:bodyPr>
          <a:lstStyle/>
          <a:p>
            <a:pPr fontAlgn="auto">
              <a:spcAft>
                <a:spcPts val="0"/>
              </a:spcAft>
              <a:buFontTx/>
              <a:buNone/>
              <a:defRPr/>
            </a:pPr>
            <a:endParaRPr lang="en-GB" sz="2000" dirty="0" smtClean="0"/>
          </a:p>
          <a:p>
            <a:pPr marL="0" indent="0" fontAlgn="auto">
              <a:spcAft>
                <a:spcPts val="0"/>
              </a:spcAft>
              <a:buFont typeface="Arial" pitchFamily="34" charset="0"/>
              <a:buNone/>
              <a:defRPr/>
            </a:pPr>
            <a:r>
              <a:rPr lang="en-GB" sz="2400" dirty="0" smtClean="0"/>
              <a:t>Consider </a:t>
            </a:r>
            <a:r>
              <a:rPr lang="en-GB" sz="2400" dirty="0"/>
              <a:t>the impact on a firm and its people of</a:t>
            </a:r>
            <a:r>
              <a:rPr lang="en-GB" sz="2400" dirty="0" smtClean="0"/>
              <a:t>:</a:t>
            </a:r>
          </a:p>
          <a:p>
            <a:pPr marL="0" indent="0" fontAlgn="auto">
              <a:spcAft>
                <a:spcPts val="0"/>
              </a:spcAft>
              <a:buFont typeface="Arial" pitchFamily="34" charset="0"/>
              <a:buNone/>
              <a:defRPr/>
            </a:pPr>
            <a:endParaRPr lang="en-GB" sz="2400" dirty="0"/>
          </a:p>
          <a:p>
            <a:pPr marL="0" indent="0" fontAlgn="auto">
              <a:spcAft>
                <a:spcPts val="0"/>
              </a:spcAft>
              <a:buFont typeface="Arial" pitchFamily="34" charset="0"/>
              <a:buNone/>
              <a:defRPr/>
            </a:pPr>
            <a:r>
              <a:rPr lang="en-GB" sz="2400" dirty="0"/>
              <a:t>          - Disciplinary action</a:t>
            </a:r>
          </a:p>
          <a:p>
            <a:pPr marL="0" indent="0" fontAlgn="auto">
              <a:spcAft>
                <a:spcPts val="0"/>
              </a:spcAft>
              <a:buFont typeface="Arial" pitchFamily="34" charset="0"/>
              <a:buNone/>
              <a:defRPr/>
            </a:pPr>
            <a:r>
              <a:rPr lang="en-GB" sz="2400" dirty="0"/>
              <a:t>          - Bad publicity</a:t>
            </a:r>
          </a:p>
          <a:p>
            <a:pPr marL="0" indent="0" fontAlgn="auto">
              <a:spcAft>
                <a:spcPts val="0"/>
              </a:spcAft>
              <a:buFont typeface="Arial" pitchFamily="34" charset="0"/>
              <a:buNone/>
              <a:defRPr/>
            </a:pPr>
            <a:r>
              <a:rPr lang="en-GB" sz="2400" dirty="0"/>
              <a:t>          - Lost clients</a:t>
            </a:r>
          </a:p>
          <a:p>
            <a:pPr marL="0" indent="0" fontAlgn="auto">
              <a:spcAft>
                <a:spcPts val="0"/>
              </a:spcAft>
              <a:buFont typeface="Arial" pitchFamily="34" charset="0"/>
              <a:buNone/>
              <a:defRPr/>
            </a:pPr>
            <a:r>
              <a:rPr lang="en-GB" sz="2400" dirty="0"/>
              <a:t>          - Complaints and claims</a:t>
            </a:r>
          </a:p>
          <a:p>
            <a:pPr marL="0" indent="0" fontAlgn="auto">
              <a:spcAft>
                <a:spcPts val="0"/>
              </a:spcAft>
              <a:buFont typeface="Arial" pitchFamily="34" charset="0"/>
              <a:buNone/>
              <a:defRPr/>
            </a:pPr>
            <a:r>
              <a:rPr lang="en-GB" sz="2400" dirty="0"/>
              <a:t>          - Increased professional indemnity premiums </a:t>
            </a:r>
          </a:p>
          <a:p>
            <a:pPr fontAlgn="ctr">
              <a:spcAft>
                <a:spcPts val="0"/>
              </a:spcAft>
              <a:buFontTx/>
              <a:buNone/>
              <a:defRPr/>
            </a:pPr>
            <a:endParaRPr lang="en-GB" sz="4000" dirty="0" smtClean="0"/>
          </a:p>
          <a:p>
            <a:pPr fontAlgn="ctr">
              <a:spcAft>
                <a:spcPts val="0"/>
              </a:spcAft>
              <a:buFontTx/>
              <a:buNone/>
              <a:defRPr/>
            </a:pPr>
            <a:endParaRPr lang="en-GB" sz="4000" dirty="0" smtClean="0"/>
          </a:p>
          <a:p>
            <a:pPr fontAlgn="ctr">
              <a:spcAft>
                <a:spcPts val="0"/>
              </a:spcAft>
              <a:buFontTx/>
              <a:buNone/>
              <a:defRPr/>
            </a:pPr>
            <a:endParaRPr lang="en-GB" sz="4000" dirty="0" smtClean="0"/>
          </a:p>
          <a:p>
            <a:pPr fontAlgn="ctr">
              <a:spcAft>
                <a:spcPts val="0"/>
              </a:spcAft>
              <a:buFontTx/>
              <a:buNone/>
              <a:defRPr/>
            </a:pPr>
            <a:endParaRPr lang="en-GB" sz="4000" dirty="0" smtClean="0"/>
          </a:p>
          <a:p>
            <a:pPr fontAlgn="ctr">
              <a:spcAft>
                <a:spcPts val="0"/>
              </a:spcAft>
              <a:buFontTx/>
              <a:buNone/>
              <a:defRPr/>
            </a:pPr>
            <a:endParaRPr lang="en-GB" sz="4000" dirty="0" smtClean="0"/>
          </a:p>
          <a:p>
            <a:pPr fontAlgn="ctr">
              <a:spcAft>
                <a:spcPts val="0"/>
              </a:spcAft>
              <a:buFontTx/>
              <a:buNone/>
              <a:defRPr/>
            </a:pPr>
            <a:endParaRPr lang="en-GB" sz="4000" dirty="0" smtClean="0"/>
          </a:p>
          <a:p>
            <a:pPr algn="ctr" fontAlgn="ctr">
              <a:spcAft>
                <a:spcPts val="0"/>
              </a:spcAft>
              <a:buFontTx/>
              <a:buNone/>
              <a:defRPr/>
            </a:pPr>
            <a:endParaRPr lang="en-GB" sz="4000" dirty="0" smtClean="0"/>
          </a:p>
          <a:p>
            <a:pPr fontAlgn="ctr">
              <a:spcAft>
                <a:spcPts val="0"/>
              </a:spcAft>
              <a:buFontTx/>
              <a:buNone/>
              <a:defRPr/>
            </a:pPr>
            <a:endParaRPr lang="en-GB" sz="2000" dirty="0" smtClean="0"/>
          </a:p>
          <a:p>
            <a:pPr fontAlgn="ctr">
              <a:spcAft>
                <a:spcPts val="0"/>
              </a:spcAft>
              <a:buFontTx/>
              <a:buNone/>
              <a:defRPr/>
            </a:pPr>
            <a:endParaRPr lang="en-GB" sz="2000" dirty="0" smtClean="0"/>
          </a:p>
          <a:p>
            <a:pPr fontAlgn="auto">
              <a:spcAft>
                <a:spcPts val="0"/>
              </a:spcAft>
              <a:buFontTx/>
              <a:buNone/>
              <a:defRPr/>
            </a:pPr>
            <a:endParaRPr lang="en-GB" sz="2000" dirty="0" smtClean="0"/>
          </a:p>
          <a:p>
            <a:pPr fontAlgn="auto">
              <a:spcAft>
                <a:spcPts val="0"/>
              </a:spcAft>
              <a:buFontTx/>
              <a:buNone/>
              <a:defRPr/>
            </a:pPr>
            <a:endParaRPr lang="en-US" dirty="0" smtClean="0"/>
          </a:p>
        </p:txBody>
      </p:sp>
    </p:spTree>
    <p:extLst>
      <p:ext uri="{BB962C8B-B14F-4D97-AF65-F5344CB8AC3E}">
        <p14:creationId xmlns:p14="http://schemas.microsoft.com/office/powerpoint/2010/main" val="35994503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782960"/>
          </a:xfrm>
        </p:spPr>
        <p:txBody>
          <a:bodyPr>
            <a:noAutofit/>
          </a:bodyPr>
          <a:lstStyle/>
          <a:p>
            <a:pPr algn="l"/>
            <a:r>
              <a:rPr lang="en-GB" sz="3200" dirty="0" smtClean="0"/>
              <a:t>Deal with your big gorillas!</a:t>
            </a:r>
            <a:endParaRPr lang="en-GB" sz="3200" dirty="0"/>
          </a:p>
        </p:txBody>
      </p:sp>
      <p:sp>
        <p:nvSpPr>
          <p:cNvPr id="3" name="Content Placeholder 2"/>
          <p:cNvSpPr>
            <a:spLocks noGrp="1"/>
          </p:cNvSpPr>
          <p:nvPr>
            <p:ph idx="1"/>
          </p:nvPr>
        </p:nvSpPr>
        <p:spPr/>
        <p:txBody>
          <a:bodyPr>
            <a:normAutofit/>
          </a:bodyPr>
          <a:lstStyle/>
          <a:p>
            <a:pPr marL="0" indent="0">
              <a:buNone/>
            </a:pPr>
            <a:endParaRPr lang="en-GB" sz="2800" dirty="0" smtClean="0"/>
          </a:p>
          <a:p>
            <a:pPr marL="0" indent="0">
              <a:buNone/>
            </a:pPr>
            <a:r>
              <a:rPr lang="en-GB" sz="2800" dirty="0" smtClean="0"/>
              <a:t>Your role as the COLP or COFA will only be capable of being effectively carried out if  partners </a:t>
            </a:r>
            <a:r>
              <a:rPr lang="en-GB" sz="2800" dirty="0"/>
              <a:t>and other owners of your firm </a:t>
            </a:r>
            <a:r>
              <a:rPr lang="en-GB" sz="2800" dirty="0" smtClean="0"/>
              <a:t>accept that they must be </a:t>
            </a:r>
            <a:r>
              <a:rPr lang="en-GB" sz="2800" b="1" dirty="0" smtClean="0"/>
              <a:t>‘accountable’</a:t>
            </a:r>
            <a:endParaRPr lang="en-GB" sz="2800" b="1" dirty="0"/>
          </a:p>
        </p:txBody>
      </p:sp>
    </p:spTree>
    <p:extLst>
      <p:ext uri="{BB962C8B-B14F-4D97-AF65-F5344CB8AC3E}">
        <p14:creationId xmlns:p14="http://schemas.microsoft.com/office/powerpoint/2010/main" val="317987194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normAutofit/>
          </a:bodyPr>
          <a:lstStyle/>
          <a:p>
            <a:pPr algn="l" eaLnBrk="1" hangingPunct="1"/>
            <a:r>
              <a:rPr lang="en-GB" sz="3200" dirty="0" smtClean="0">
                <a:latin typeface="Verdana" pitchFamily="34" charset="0"/>
              </a:rPr>
              <a:t>Accountability?</a:t>
            </a:r>
          </a:p>
        </p:txBody>
      </p:sp>
      <p:sp>
        <p:nvSpPr>
          <p:cNvPr id="47107" name="Rectangle 3"/>
          <p:cNvSpPr>
            <a:spLocks noGrp="1" noChangeArrowheads="1"/>
          </p:cNvSpPr>
          <p:nvPr>
            <p:ph type="body" idx="1"/>
          </p:nvPr>
        </p:nvSpPr>
        <p:spPr/>
        <p:txBody>
          <a:bodyPr/>
          <a:lstStyle/>
          <a:p>
            <a:pPr marL="284163" indent="-284163" defTabSz="190500" eaLnBrk="1" hangingPunct="1">
              <a:buFont typeface="Wingdings" pitchFamily="2" charset="2"/>
              <a:buNone/>
            </a:pPr>
            <a:endParaRPr lang="en-GB" sz="2800" dirty="0" smtClean="0">
              <a:latin typeface="Verdana" pitchFamily="34" charset="0"/>
            </a:endParaRPr>
          </a:p>
          <a:p>
            <a:pPr marL="284163" indent="-284163" defTabSz="190500" eaLnBrk="1" hangingPunct="1">
              <a:buFont typeface="Wingdings" pitchFamily="2" charset="2"/>
              <a:buNone/>
            </a:pPr>
            <a:r>
              <a:rPr lang="en-GB" sz="2000" dirty="0" smtClean="0">
                <a:latin typeface="Verdana" pitchFamily="34" charset="0"/>
              </a:rPr>
              <a:t>“We have no room for those who put their own personal </a:t>
            </a:r>
          </a:p>
          <a:p>
            <a:pPr marL="284163" indent="-284163" defTabSz="190500" eaLnBrk="1" hangingPunct="1">
              <a:buFont typeface="Wingdings" pitchFamily="2" charset="2"/>
              <a:buNone/>
            </a:pPr>
            <a:r>
              <a:rPr lang="en-GB" sz="2000" dirty="0" smtClean="0">
                <a:latin typeface="Verdana" pitchFamily="34" charset="0"/>
              </a:rPr>
              <a:t>agenda ahead of the interests of the clients or the office”</a:t>
            </a:r>
          </a:p>
          <a:p>
            <a:pPr marL="284163" indent="-284163" defTabSz="190500" eaLnBrk="1" hangingPunct="1">
              <a:buFont typeface="Wingdings" pitchFamily="2" charset="2"/>
              <a:buNone/>
            </a:pPr>
            <a:endParaRPr lang="en-GB" sz="2000" dirty="0" smtClean="0">
              <a:latin typeface="Verdana" pitchFamily="34" charset="0"/>
            </a:endParaRPr>
          </a:p>
          <a:p>
            <a:pPr marL="284163" indent="-284163" defTabSz="190500" eaLnBrk="1" hangingPunct="1">
              <a:buFont typeface="Wingdings" pitchFamily="2" charset="2"/>
              <a:buNone/>
            </a:pPr>
            <a:r>
              <a:rPr lang="en-GB" sz="2000" i="1" dirty="0" smtClean="0">
                <a:latin typeface="Verdana" pitchFamily="34" charset="0"/>
              </a:rPr>
              <a:t>David Maister’s “Predictive package” </a:t>
            </a:r>
          </a:p>
          <a:p>
            <a:pPr marL="284163" indent="-284163" defTabSz="190500" eaLnBrk="1" hangingPunct="1">
              <a:buFont typeface="Wingdings" pitchFamily="2" charset="2"/>
              <a:buNone/>
            </a:pPr>
            <a:endParaRPr lang="en-GB" sz="2400" dirty="0">
              <a:latin typeface="Verdana" pitchFamily="34" charset="0"/>
            </a:endParaRPr>
          </a:p>
          <a:p>
            <a:pPr marL="284163" indent="-284163" defTabSz="190500" eaLnBrk="1" hangingPunct="1">
              <a:buFont typeface="Wingdings" pitchFamily="2" charset="2"/>
              <a:buNone/>
            </a:pPr>
            <a:endParaRPr lang="en-GB" sz="2400" dirty="0" smtClean="0">
              <a:latin typeface="Verdana" pitchFamily="34" charset="0"/>
            </a:endParaRPr>
          </a:p>
          <a:p>
            <a:pPr marL="284163" indent="-284163" defTabSz="190500">
              <a:buNone/>
            </a:pPr>
            <a:r>
              <a:rPr lang="en-GB" sz="2400" dirty="0"/>
              <a:t>How can the COLP or COFA secure accountability?</a:t>
            </a:r>
            <a:endParaRPr lang="en-GB" sz="2400" dirty="0" smtClean="0">
              <a:latin typeface="Verdana" pitchFamily="34" charset="0"/>
            </a:endParaRPr>
          </a:p>
          <a:p>
            <a:pPr marL="284163" indent="-284163" defTabSz="190500" eaLnBrk="1" hangingPunct="1">
              <a:buFont typeface="Wingdings" pitchFamily="2" charset="2"/>
              <a:buNone/>
            </a:pPr>
            <a:endParaRPr lang="en-GB" sz="2800" dirty="0" smtClean="0">
              <a:latin typeface="Verdana" pitchFamily="34" charset="0"/>
            </a:endParaRPr>
          </a:p>
          <a:p>
            <a:pPr marL="284163" indent="-284163" defTabSz="190500" eaLnBrk="1" hangingPunct="1">
              <a:buFont typeface="Wingdings" pitchFamily="2" charset="2"/>
              <a:buNone/>
            </a:pPr>
            <a:endParaRPr lang="en-GB" dirty="0" smtClean="0"/>
          </a:p>
          <a:p>
            <a:pPr marL="284163" indent="-284163" defTabSz="190500" eaLnBrk="1" hangingPunct="1">
              <a:buFont typeface="Wingdings" pitchFamily="2" charset="2"/>
              <a:buNone/>
            </a:pPr>
            <a:endParaRPr lang="en-GB" dirty="0" smtClean="0"/>
          </a:p>
          <a:p>
            <a:pPr marL="284163" indent="-284163" defTabSz="190500" eaLnBrk="1" hangingPunct="1">
              <a:buFont typeface="Wingdings" pitchFamily="2" charset="2"/>
              <a:buNone/>
            </a:pPr>
            <a:endParaRPr lang="en-GB" dirty="0" smtClean="0"/>
          </a:p>
          <a:p>
            <a:pPr marL="284163" indent="-284163" defTabSz="190500" eaLnBrk="1" hangingPunct="1">
              <a:buFont typeface="Wingdings" pitchFamily="2" charset="2"/>
              <a:buNone/>
            </a:pPr>
            <a:endParaRPr lang="en-GB" dirty="0" smtClean="0"/>
          </a:p>
          <a:p>
            <a:pPr marL="284163" indent="-284163" defTabSz="190500" eaLnBrk="1" hangingPunct="1">
              <a:buFont typeface="Wingdings" pitchFamily="2" charset="2"/>
              <a:buNone/>
            </a:pPr>
            <a:endParaRPr lang="en-GB" dirty="0" smtClean="0"/>
          </a:p>
          <a:p>
            <a:pPr marL="284163" indent="-284163" defTabSz="190500" eaLnBrk="1" hangingPunct="1">
              <a:buFont typeface="Wingdings" pitchFamily="2" charset="2"/>
              <a:buNone/>
            </a:pPr>
            <a:endParaRPr lang="en-GB" dirty="0" smtClean="0"/>
          </a:p>
          <a:p>
            <a:pPr marL="284163" indent="-284163" defTabSz="190500" eaLnBrk="1" hangingPunct="1">
              <a:buFont typeface="Wingdings" pitchFamily="2" charset="2"/>
              <a:buNone/>
            </a:pPr>
            <a:endParaRPr lang="en-GB" dirty="0" smtClean="0"/>
          </a:p>
          <a:p>
            <a:pPr marL="284163" indent="-284163" defTabSz="190500" eaLnBrk="1" hangingPunct="1">
              <a:buFont typeface="Wingdings" pitchFamily="2" charset="2"/>
              <a:buNone/>
            </a:pPr>
            <a:endParaRPr lang="en-GB" dirty="0" smtClean="0"/>
          </a:p>
          <a:p>
            <a:pPr marL="284163" indent="-284163" defTabSz="190500" eaLnBrk="1" hangingPunct="1">
              <a:buFont typeface="Wingdings" pitchFamily="2" charset="2"/>
              <a:buNone/>
            </a:pPr>
            <a:endParaRPr lang="en-GB" dirty="0" smtClean="0"/>
          </a:p>
        </p:txBody>
      </p:sp>
    </p:spTree>
    <p:extLst>
      <p:ext uri="{BB962C8B-B14F-4D97-AF65-F5344CB8AC3E}">
        <p14:creationId xmlns:p14="http://schemas.microsoft.com/office/powerpoint/2010/main" val="427685880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additive="base">
                                        <p:cTn id="7" dur="500" fill="hold"/>
                                        <p:tgtEl>
                                          <p:spTgt spid="47106"/>
                                        </p:tgtEl>
                                        <p:attrNameLst>
                                          <p:attrName>ppt_x</p:attrName>
                                        </p:attrNameLst>
                                      </p:cBhvr>
                                      <p:tavLst>
                                        <p:tav tm="0">
                                          <p:val>
                                            <p:strVal val="0-#ppt_w/2"/>
                                          </p:val>
                                        </p:tav>
                                        <p:tav tm="100000">
                                          <p:val>
                                            <p:strVal val="#ppt_x"/>
                                          </p:val>
                                        </p:tav>
                                      </p:tavLst>
                                    </p:anim>
                                    <p:anim calcmode="lin" valueType="num">
                                      <p:cBhvr additive="base">
                                        <p:cTn id="8" dur="500" fill="hold"/>
                                        <p:tgtEl>
                                          <p:spTgt spid="471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07">
                                            <p:txEl>
                                              <p:pRg st="4" end="4"/>
                                            </p:txEl>
                                          </p:spTgt>
                                        </p:tgtEl>
                                        <p:attrNameLst>
                                          <p:attrName>style.visibility</p:attrName>
                                        </p:attrNameLst>
                                      </p:cBhvr>
                                      <p:to>
                                        <p:strVal val="visible"/>
                                      </p:to>
                                    </p:set>
                                    <p:anim calcmode="lin" valueType="num">
                                      <p:cBhvr additive="base">
                                        <p:cTn id="25" dur="500" fill="hold"/>
                                        <p:tgtEl>
                                          <p:spTgt spid="4710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7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107">
                                            <p:txEl>
                                              <p:pRg st="7" end="7"/>
                                            </p:txEl>
                                          </p:spTgt>
                                        </p:tgtEl>
                                        <p:attrNameLst>
                                          <p:attrName>style.visibility</p:attrName>
                                        </p:attrNameLst>
                                      </p:cBhvr>
                                      <p:to>
                                        <p:strVal val="visible"/>
                                      </p:to>
                                    </p:set>
                                    <p:anim calcmode="lin" valueType="num">
                                      <p:cBhvr additive="base">
                                        <p:cTn id="31" dur="500" fill="hold"/>
                                        <p:tgtEl>
                                          <p:spTgt spid="47107">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71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algn="l"/>
            <a:r>
              <a:rPr lang="en-US" sz="2400" dirty="0" smtClean="0"/>
              <a:t>You can try to persuade partners that this is why they should be compliant …</a:t>
            </a:r>
            <a:endParaRPr lang="en-US" sz="2400" dirty="0"/>
          </a:p>
        </p:txBody>
      </p:sp>
      <p:sp>
        <p:nvSpPr>
          <p:cNvPr id="60419" name="Rectangle 3"/>
          <p:cNvSpPr>
            <a:spLocks noGrp="1" noChangeArrowheads="1"/>
          </p:cNvSpPr>
          <p:nvPr>
            <p:ph type="body" idx="1"/>
          </p:nvPr>
        </p:nvSpPr>
        <p:spPr/>
        <p:txBody>
          <a:bodyPr/>
          <a:lstStyle/>
          <a:p>
            <a:pPr>
              <a:buFont typeface="Wingdings" pitchFamily="2" charset="2"/>
              <a:buNone/>
            </a:pPr>
            <a:r>
              <a:rPr lang="en-GB" sz="2400" b="1" i="1" dirty="0" smtClean="0"/>
              <a:t>“</a:t>
            </a:r>
            <a:r>
              <a:rPr lang="en-GB" sz="2400" b="1" i="1" dirty="0"/>
              <a:t>The pursuit of excellence, with the aim of doing things better for the clients”</a:t>
            </a:r>
          </a:p>
          <a:p>
            <a:pPr>
              <a:buFont typeface="Wingdings" pitchFamily="2" charset="2"/>
              <a:buNone/>
            </a:pPr>
            <a:r>
              <a:rPr lang="en-GB" sz="1800" dirty="0" smtClean="0"/>
              <a:t>Director </a:t>
            </a:r>
            <a:r>
              <a:rPr lang="en-GB" sz="1800" dirty="0"/>
              <a:t>of Risk of a ‘top ten’ UK law </a:t>
            </a:r>
            <a:r>
              <a:rPr lang="en-GB" sz="1800" dirty="0" smtClean="0"/>
              <a:t>firm</a:t>
            </a:r>
          </a:p>
          <a:p>
            <a:pPr>
              <a:buFont typeface="Wingdings" pitchFamily="2" charset="2"/>
              <a:buNone/>
            </a:pPr>
            <a:endParaRPr lang="en-GB" sz="2400" dirty="0"/>
          </a:p>
          <a:p>
            <a:pPr>
              <a:buFont typeface="Wingdings" pitchFamily="2" charset="2"/>
              <a:buNone/>
            </a:pPr>
            <a:endParaRPr lang="en-GB" sz="2400" dirty="0" smtClean="0"/>
          </a:p>
          <a:p>
            <a:pPr>
              <a:buFont typeface="Wingdings" pitchFamily="2" charset="2"/>
              <a:buNone/>
            </a:pPr>
            <a:r>
              <a:rPr lang="en-GB" sz="2400" dirty="0" smtClean="0"/>
              <a:t>However laudable,  currently this is unlikely to </a:t>
            </a:r>
            <a:r>
              <a:rPr lang="en-GB" sz="2400" i="1" dirty="0" smtClean="0"/>
              <a:t>‘win hearts and </a:t>
            </a:r>
          </a:p>
          <a:p>
            <a:pPr>
              <a:buFont typeface="Wingdings" pitchFamily="2" charset="2"/>
              <a:buNone/>
            </a:pPr>
            <a:r>
              <a:rPr lang="en-GB" sz="2400" i="1" dirty="0" smtClean="0"/>
              <a:t>minds’. </a:t>
            </a:r>
          </a:p>
          <a:p>
            <a:pPr>
              <a:buFont typeface="Wingdings" pitchFamily="2" charset="2"/>
              <a:buNone/>
            </a:pPr>
            <a:r>
              <a:rPr lang="en-GB" sz="2400" dirty="0" smtClean="0"/>
              <a:t>Instead, adopt the </a:t>
            </a:r>
            <a:r>
              <a:rPr lang="en-GB" sz="2400" b="1" dirty="0" smtClean="0"/>
              <a:t>‘zero tolerance’ </a:t>
            </a:r>
            <a:r>
              <a:rPr lang="en-GB" sz="2400" dirty="0" smtClean="0"/>
              <a:t>approach!</a:t>
            </a:r>
            <a:r>
              <a:rPr lang="en-GB" dirty="0" smtClean="0"/>
              <a:t>  </a:t>
            </a:r>
            <a:endParaRPr lang="en-US" dirty="0"/>
          </a:p>
        </p:txBody>
      </p:sp>
    </p:spTree>
    <p:extLst>
      <p:ext uri="{BB962C8B-B14F-4D97-AF65-F5344CB8AC3E}">
        <p14:creationId xmlns:p14="http://schemas.microsoft.com/office/powerpoint/2010/main" val="32521336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l"/>
            <a:r>
              <a:rPr lang="en-GB" sz="2000" b="1" dirty="0" smtClean="0"/>
              <a:t>For </a:t>
            </a:r>
            <a:r>
              <a:rPr lang="en-GB" sz="2000" b="1" dirty="0"/>
              <a:t>example, </a:t>
            </a:r>
            <a:r>
              <a:rPr lang="en-GB" sz="2000" b="1" dirty="0" smtClean="0"/>
              <a:t>require from your partners the following contractual assurances as a condition precedent to your acceptance of the role ….</a:t>
            </a:r>
            <a:endParaRPr lang="en-GB" sz="2000" b="1" dirty="0"/>
          </a:p>
        </p:txBody>
      </p:sp>
      <p:sp>
        <p:nvSpPr>
          <p:cNvPr id="3" name="Content Placeholder 2"/>
          <p:cNvSpPr>
            <a:spLocks noGrp="1"/>
          </p:cNvSpPr>
          <p:nvPr>
            <p:ph idx="1"/>
          </p:nvPr>
        </p:nvSpPr>
        <p:spPr>
          <a:xfrm>
            <a:off x="457200" y="1340768"/>
            <a:ext cx="8229600" cy="4785395"/>
          </a:xfrm>
        </p:spPr>
        <p:txBody>
          <a:bodyPr>
            <a:normAutofit/>
          </a:bodyPr>
          <a:lstStyle/>
          <a:p>
            <a:r>
              <a:rPr lang="en-GB" sz="2000" dirty="0" smtClean="0"/>
              <a:t>All partners to comply with all Principles, Outcomes and Rules and other requirements of the Handbook and to fully support the COLP / COFA – with sanctions if they do not.</a:t>
            </a:r>
          </a:p>
          <a:p>
            <a:r>
              <a:rPr lang="en-GB" sz="2000" dirty="0" smtClean="0"/>
              <a:t>Full access to be given to all firm’s information</a:t>
            </a:r>
          </a:p>
          <a:p>
            <a:r>
              <a:rPr lang="en-GB" sz="2000" dirty="0" smtClean="0"/>
              <a:t>Indemnities  to be provided in relation to the COLP’s / COFA’s responsibilities in respect of penalties, costs and expenses</a:t>
            </a:r>
          </a:p>
          <a:p>
            <a:r>
              <a:rPr lang="en-GB" sz="2000" dirty="0" smtClean="0"/>
              <a:t>A right to take independent advice  at firm’s expense for the resolution of disputes </a:t>
            </a:r>
          </a:p>
          <a:p>
            <a:r>
              <a:rPr lang="en-GB" sz="2000" dirty="0" smtClean="0"/>
              <a:t>Incorporate a ‘whistle-blowing’ policy </a:t>
            </a:r>
          </a:p>
          <a:p>
            <a:r>
              <a:rPr lang="en-GB" sz="2000" dirty="0" smtClean="0"/>
              <a:t>Firm to pay premiums on appropriate insurance policies  for COLP and COFA</a:t>
            </a:r>
            <a:endParaRPr lang="en-GB" sz="2000" dirty="0"/>
          </a:p>
        </p:txBody>
      </p:sp>
    </p:spTree>
    <p:extLst>
      <p:ext uri="{BB962C8B-B14F-4D97-AF65-F5344CB8AC3E}">
        <p14:creationId xmlns:p14="http://schemas.microsoft.com/office/powerpoint/2010/main" val="23267369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marL="457200" indent="-457200" algn="l"/>
            <a:r>
              <a:rPr lang="en-GB" sz="2800" dirty="0" smtClean="0"/>
              <a:t>2. Assess </a:t>
            </a:r>
            <a:r>
              <a:rPr lang="en-GB" sz="2800" dirty="0"/>
              <a:t>whether you will be provided with </a:t>
            </a:r>
            <a:r>
              <a:rPr lang="en-GB" sz="2800" dirty="0" smtClean="0"/>
              <a:t>sufficient</a:t>
            </a:r>
            <a:r>
              <a:rPr lang="en-GB" sz="2800" dirty="0"/>
              <a:t>:</a:t>
            </a:r>
          </a:p>
        </p:txBody>
      </p:sp>
      <p:sp>
        <p:nvSpPr>
          <p:cNvPr id="5" name="Content Placeholder 4"/>
          <p:cNvSpPr>
            <a:spLocks noGrp="1"/>
          </p:cNvSpPr>
          <p:nvPr>
            <p:ph idx="1"/>
          </p:nvPr>
        </p:nvSpPr>
        <p:spPr/>
        <p:txBody>
          <a:bodyPr>
            <a:normAutofit/>
          </a:bodyPr>
          <a:lstStyle/>
          <a:p>
            <a:pPr marL="457200" indent="-457200">
              <a:buFont typeface="+mj-lt"/>
              <a:buAutoNum type="arabicPeriod"/>
            </a:pPr>
            <a:endParaRPr lang="en-GB" dirty="0"/>
          </a:p>
          <a:p>
            <a:r>
              <a:rPr lang="en-GB" sz="2800" dirty="0" smtClean="0"/>
              <a:t>independence </a:t>
            </a:r>
            <a:r>
              <a:rPr lang="en-GB" sz="2800" dirty="0"/>
              <a:t>of role; </a:t>
            </a:r>
            <a:endParaRPr lang="en-GB" sz="2800" dirty="0" smtClean="0"/>
          </a:p>
          <a:p>
            <a:r>
              <a:rPr lang="en-GB" sz="2800" dirty="0" smtClean="0"/>
              <a:t>access </a:t>
            </a:r>
            <a:r>
              <a:rPr lang="en-GB" sz="2800" dirty="0"/>
              <a:t>to </a:t>
            </a:r>
            <a:r>
              <a:rPr lang="en-GB" sz="2800" dirty="0" smtClean="0"/>
              <a:t>information regarding risk</a:t>
            </a:r>
            <a:r>
              <a:rPr lang="en-GB" sz="2800" dirty="0"/>
              <a:t>; and  </a:t>
            </a:r>
            <a:endParaRPr lang="en-GB" sz="2800" dirty="0" smtClean="0"/>
          </a:p>
          <a:p>
            <a:r>
              <a:rPr lang="en-GB" sz="2800" dirty="0" smtClean="0"/>
              <a:t>resources</a:t>
            </a:r>
            <a:endParaRPr lang="en-GB" sz="2800" dirty="0"/>
          </a:p>
          <a:p>
            <a:pPr marL="0" indent="0">
              <a:buNone/>
            </a:pPr>
            <a:endParaRPr lang="en-GB" sz="2800" dirty="0"/>
          </a:p>
          <a:p>
            <a:pPr marL="0" indent="0">
              <a:buNone/>
            </a:pPr>
            <a:r>
              <a:rPr lang="en-GB" sz="2800" dirty="0"/>
              <a:t>to enable you to effectively carry out the role.</a:t>
            </a:r>
          </a:p>
          <a:p>
            <a:pPr marL="0" indent="0">
              <a:buNone/>
            </a:pPr>
            <a:endParaRPr lang="en-GB" dirty="0"/>
          </a:p>
        </p:txBody>
      </p:sp>
    </p:spTree>
    <p:extLst>
      <p:ext uri="{BB962C8B-B14F-4D97-AF65-F5344CB8AC3E}">
        <p14:creationId xmlns:p14="http://schemas.microsoft.com/office/powerpoint/2010/main" val="31872771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800" dirty="0" smtClean="0"/>
              <a:t>Independence of role?</a:t>
            </a:r>
            <a:endParaRPr lang="en-GB" sz="2800" dirty="0"/>
          </a:p>
        </p:txBody>
      </p:sp>
      <p:sp>
        <p:nvSpPr>
          <p:cNvPr id="5" name="Content Placeholder 4"/>
          <p:cNvSpPr>
            <a:spLocks noGrp="1"/>
          </p:cNvSpPr>
          <p:nvPr>
            <p:ph idx="1"/>
          </p:nvPr>
        </p:nvSpPr>
        <p:spPr/>
        <p:txBody>
          <a:bodyPr>
            <a:normAutofit/>
          </a:bodyPr>
          <a:lstStyle/>
          <a:p>
            <a:pPr marL="0" indent="0">
              <a:buNone/>
            </a:pPr>
            <a:r>
              <a:rPr lang="en-GB" sz="2000" b="1" dirty="0" smtClean="0"/>
              <a:t>The Guidance Notes to Rule 15.1 Authorisation Rules state that</a:t>
            </a:r>
          </a:p>
          <a:p>
            <a:pPr marL="0" indent="0">
              <a:buNone/>
            </a:pPr>
            <a:endParaRPr lang="en-GB" sz="2000" dirty="0"/>
          </a:p>
          <a:p>
            <a:pPr marL="0" indent="0">
              <a:buNone/>
            </a:pPr>
            <a:r>
              <a:rPr lang="en-GB" sz="2000" dirty="0" smtClean="0"/>
              <a:t>“As well as evidence about the candidate, the Suitability Test takes into account evidence about the honesty and integrity of a person that the candidate is related to, affiliated with or acts together with, whom the SRA has reason to believe that person </a:t>
            </a:r>
            <a:r>
              <a:rPr lang="en-GB" sz="2000" b="1" dirty="0" smtClean="0"/>
              <a:t>may have an influence over the way in which the candidate will exercise their role</a:t>
            </a:r>
            <a:r>
              <a:rPr lang="en-GB" sz="2000" dirty="0" smtClean="0"/>
              <a:t>.”</a:t>
            </a:r>
          </a:p>
          <a:p>
            <a:pPr marL="0" indent="0">
              <a:buNone/>
            </a:pPr>
            <a:endParaRPr lang="en-GB" sz="2000" dirty="0"/>
          </a:p>
          <a:p>
            <a:pPr marL="0" indent="0">
              <a:buNone/>
            </a:pPr>
            <a:r>
              <a:rPr lang="en-GB" sz="2000" dirty="0" smtClean="0"/>
              <a:t>How independent will your role be as COLP / COFA? </a:t>
            </a:r>
            <a:endParaRPr lang="en-GB" sz="2000" dirty="0"/>
          </a:p>
        </p:txBody>
      </p:sp>
    </p:spTree>
    <p:extLst>
      <p:ext uri="{BB962C8B-B14F-4D97-AF65-F5344CB8AC3E}">
        <p14:creationId xmlns:p14="http://schemas.microsoft.com/office/powerpoint/2010/main" val="20261654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t>Independence of role, for example in relation to reporting obligations?</a:t>
            </a:r>
            <a:endParaRPr lang="en-GB" sz="2400" dirty="0"/>
          </a:p>
        </p:txBody>
      </p:sp>
      <p:sp>
        <p:nvSpPr>
          <p:cNvPr id="3" name="Content Placeholder 2"/>
          <p:cNvSpPr>
            <a:spLocks noGrp="1"/>
          </p:cNvSpPr>
          <p:nvPr>
            <p:ph idx="1"/>
          </p:nvPr>
        </p:nvSpPr>
        <p:spPr/>
        <p:txBody>
          <a:bodyPr>
            <a:normAutofit/>
          </a:bodyPr>
          <a:lstStyle/>
          <a:p>
            <a:r>
              <a:rPr lang="en-GB" sz="2000" dirty="0" smtClean="0"/>
              <a:t>If an employee or non equity partner?</a:t>
            </a:r>
          </a:p>
          <a:p>
            <a:endParaRPr lang="en-GB" sz="2000" dirty="0" smtClean="0"/>
          </a:p>
          <a:p>
            <a:r>
              <a:rPr lang="en-GB" sz="2000" dirty="0" smtClean="0"/>
              <a:t>Even if an equity partner?</a:t>
            </a:r>
          </a:p>
          <a:p>
            <a:pPr marL="0" indent="0">
              <a:buNone/>
            </a:pPr>
            <a:endParaRPr lang="en-GB" sz="2000" dirty="0" smtClean="0"/>
          </a:p>
          <a:p>
            <a:r>
              <a:rPr lang="en-GB" sz="2000" dirty="0" smtClean="0"/>
              <a:t>If a managing partner, where responsibility to drive performance of the firm may conflict with the COLP / COFA role?</a:t>
            </a:r>
          </a:p>
          <a:p>
            <a:pPr marL="0" indent="0">
              <a:buNone/>
            </a:pPr>
            <a:r>
              <a:rPr lang="en-GB" sz="2000" dirty="0"/>
              <a:t> </a:t>
            </a:r>
            <a:r>
              <a:rPr lang="en-GB" sz="2000" dirty="0" smtClean="0"/>
              <a:t>    (in many firms the managing partner is likely to be the only  </a:t>
            </a:r>
          </a:p>
          <a:p>
            <a:pPr marL="0" indent="0">
              <a:buNone/>
            </a:pPr>
            <a:r>
              <a:rPr lang="en-GB" sz="2000" dirty="0" smtClean="0"/>
              <a:t>     person capable of ensuring compliance procedures are followed)       </a:t>
            </a:r>
            <a:endParaRPr lang="en-GB" sz="2000" dirty="0"/>
          </a:p>
        </p:txBody>
      </p:sp>
    </p:spTree>
    <p:extLst>
      <p:ext uri="{BB962C8B-B14F-4D97-AF65-F5344CB8AC3E}">
        <p14:creationId xmlns:p14="http://schemas.microsoft.com/office/powerpoint/2010/main" val="112872926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476250" y="476250"/>
            <a:ext cx="7697788" cy="904875"/>
          </a:xfrm>
        </p:spPr>
        <p:txBody>
          <a:bodyPr anchor="b">
            <a:normAutofit/>
          </a:bodyPr>
          <a:lstStyle/>
          <a:p>
            <a:pPr algn="l"/>
            <a:r>
              <a:rPr lang="en-GB" sz="2800" dirty="0"/>
              <a:t>Access to information / knowledge?</a:t>
            </a:r>
            <a:endParaRPr lang="en-GB" sz="2800" dirty="0" smtClean="0">
              <a:latin typeface="Verdana" pitchFamily="34" charset="0"/>
            </a:endParaRPr>
          </a:p>
        </p:txBody>
      </p:sp>
      <p:sp>
        <p:nvSpPr>
          <p:cNvPr id="72707" name="Rectangle 3"/>
          <p:cNvSpPr>
            <a:spLocks noGrp="1" noChangeArrowheads="1"/>
          </p:cNvSpPr>
          <p:nvPr>
            <p:ph type="body" idx="4294967295"/>
          </p:nvPr>
        </p:nvSpPr>
        <p:spPr>
          <a:xfrm>
            <a:off x="899592" y="1916113"/>
            <a:ext cx="7558608" cy="4392612"/>
          </a:xfrm>
        </p:spPr>
        <p:txBody>
          <a:bodyPr/>
          <a:lstStyle/>
          <a:p>
            <a:pPr>
              <a:lnSpc>
                <a:spcPct val="120000"/>
              </a:lnSpc>
              <a:defRPr/>
            </a:pPr>
            <a:r>
              <a:rPr lang="en-GB" sz="1800" dirty="0" smtClean="0">
                <a:latin typeface="Verdana" pitchFamily="34" charset="0"/>
              </a:rPr>
              <a:t>Will you be provided with access to full information likely to impact on compliance and other </a:t>
            </a:r>
            <a:r>
              <a:rPr lang="en-GB" sz="1800" dirty="0">
                <a:latin typeface="Verdana" pitchFamily="34" charset="0"/>
              </a:rPr>
              <a:t>risks?</a:t>
            </a:r>
            <a:endParaRPr lang="en-GB" sz="1800" b="1" dirty="0" smtClean="0">
              <a:latin typeface="Verdana" pitchFamily="34" charset="0"/>
            </a:endParaRPr>
          </a:p>
          <a:p>
            <a:pPr marL="0" indent="0" eaLnBrk="1" hangingPunct="1">
              <a:lnSpc>
                <a:spcPct val="120000"/>
              </a:lnSpc>
              <a:buNone/>
              <a:defRPr/>
            </a:pPr>
            <a:endParaRPr lang="en-GB" sz="1800" b="1" dirty="0">
              <a:latin typeface="Verdana" pitchFamily="34" charset="0"/>
            </a:endParaRPr>
          </a:p>
          <a:p>
            <a:pPr>
              <a:lnSpc>
                <a:spcPct val="120000"/>
              </a:lnSpc>
              <a:defRPr/>
            </a:pPr>
            <a:r>
              <a:rPr lang="en-GB" sz="1800" b="1" dirty="0" smtClean="0">
                <a:latin typeface="Verdana" pitchFamily="34" charset="0"/>
              </a:rPr>
              <a:t>What </a:t>
            </a:r>
            <a:r>
              <a:rPr lang="en-GB" sz="1800" dirty="0" smtClean="0">
                <a:latin typeface="Verdana" pitchFamily="34" charset="0"/>
              </a:rPr>
              <a:t>are your risks?</a:t>
            </a:r>
          </a:p>
          <a:p>
            <a:pPr eaLnBrk="1" hangingPunct="1">
              <a:lnSpc>
                <a:spcPct val="120000"/>
              </a:lnSpc>
              <a:defRPr/>
            </a:pPr>
            <a:r>
              <a:rPr lang="en-GB" sz="1800" b="1" dirty="0" smtClean="0">
                <a:latin typeface="Verdana" pitchFamily="34" charset="0"/>
              </a:rPr>
              <a:t>Where</a:t>
            </a:r>
            <a:r>
              <a:rPr lang="en-GB" sz="1800" dirty="0" smtClean="0">
                <a:latin typeface="Verdana" pitchFamily="34" charset="0"/>
              </a:rPr>
              <a:t> does the knowledge of your risks reside?</a:t>
            </a:r>
          </a:p>
          <a:p>
            <a:pPr eaLnBrk="1" hangingPunct="1">
              <a:lnSpc>
                <a:spcPct val="160000"/>
              </a:lnSpc>
              <a:defRPr/>
            </a:pPr>
            <a:r>
              <a:rPr lang="en-GB" sz="1800" dirty="0" smtClean="0">
                <a:latin typeface="Verdana" pitchFamily="34" charset="0"/>
              </a:rPr>
              <a:t>Can you / will you be able to </a:t>
            </a:r>
            <a:r>
              <a:rPr lang="en-GB" sz="1800" b="1" dirty="0" smtClean="0">
                <a:latin typeface="Verdana" pitchFamily="34" charset="0"/>
              </a:rPr>
              <a:t>access</a:t>
            </a:r>
            <a:r>
              <a:rPr lang="en-GB" sz="1800" dirty="0" smtClean="0">
                <a:latin typeface="Verdana" pitchFamily="34" charset="0"/>
              </a:rPr>
              <a:t> it?</a:t>
            </a:r>
          </a:p>
          <a:p>
            <a:pPr eaLnBrk="1" hangingPunct="1">
              <a:lnSpc>
                <a:spcPct val="160000"/>
              </a:lnSpc>
              <a:defRPr/>
            </a:pPr>
            <a:r>
              <a:rPr lang="en-GB" sz="1800" dirty="0" smtClean="0">
                <a:latin typeface="Verdana" pitchFamily="34" charset="0"/>
              </a:rPr>
              <a:t>Do you / will you have </a:t>
            </a:r>
            <a:r>
              <a:rPr lang="en-GB" sz="1800" b="1" dirty="0" smtClean="0">
                <a:latin typeface="Verdana" pitchFamily="34" charset="0"/>
              </a:rPr>
              <a:t>systems</a:t>
            </a:r>
            <a:r>
              <a:rPr lang="en-GB" sz="1800" dirty="0" smtClean="0">
                <a:latin typeface="Verdana" pitchFamily="34" charset="0"/>
              </a:rPr>
              <a:t> to monitor, review and </a:t>
            </a:r>
          </a:p>
          <a:p>
            <a:pPr eaLnBrk="1" hangingPunct="1">
              <a:lnSpc>
                <a:spcPct val="160000"/>
              </a:lnSpc>
              <a:buFontTx/>
              <a:buNone/>
              <a:defRPr/>
            </a:pPr>
            <a:r>
              <a:rPr lang="en-GB" sz="1800" dirty="0" smtClean="0">
                <a:latin typeface="Verdana" pitchFamily="34" charset="0"/>
              </a:rPr>
              <a:t>   upgrade your knowledge?</a:t>
            </a:r>
          </a:p>
          <a:p>
            <a:pPr eaLnBrk="1" hangingPunct="1">
              <a:lnSpc>
                <a:spcPct val="160000"/>
              </a:lnSpc>
              <a:buFontTx/>
              <a:buNone/>
              <a:defRPr/>
            </a:pPr>
            <a:endParaRPr lang="en-GB" sz="1800" dirty="0">
              <a:latin typeface="Verdana" pitchFamily="34" charset="0"/>
            </a:endParaRPr>
          </a:p>
          <a:p>
            <a:pPr eaLnBrk="1" hangingPunct="1">
              <a:lnSpc>
                <a:spcPct val="160000"/>
              </a:lnSpc>
              <a:buFontTx/>
              <a:buNone/>
              <a:defRPr/>
            </a:pPr>
            <a:r>
              <a:rPr lang="en-GB" sz="1800" dirty="0" smtClean="0">
                <a:solidFill>
                  <a:srgbClr val="FF0000"/>
                </a:solidFill>
                <a:latin typeface="Verdana" pitchFamily="34" charset="0"/>
              </a:rPr>
              <a:t>If you cannot measure risk, you will not be able to manage it</a:t>
            </a:r>
          </a:p>
          <a:p>
            <a:pPr eaLnBrk="1" hangingPunct="1">
              <a:lnSpc>
                <a:spcPct val="160000"/>
              </a:lnSpc>
              <a:buFontTx/>
              <a:buNone/>
              <a:defRPr/>
            </a:pPr>
            <a:endParaRPr lang="en-GB" sz="2000" dirty="0">
              <a:latin typeface="Verdan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marL="0" indent="0" algn="ctr" eaLnBrk="1" hangingPunct="1">
              <a:spcBef>
                <a:spcPct val="0"/>
              </a:spcBef>
              <a:buFontTx/>
              <a:buNone/>
              <a:defRPr/>
            </a:pPr>
            <a:endParaRPr lang="en-GB" sz="1400" kern="1200" dirty="0">
              <a:solidFill>
                <a:srgbClr val="002060"/>
              </a:solidFill>
              <a:latin typeface="Tahom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marL="0" indent="0" algn="ctr" eaLnBrk="1" hangingPunct="1">
              <a:spcBef>
                <a:spcPct val="0"/>
              </a:spcBef>
              <a:buFontTx/>
              <a:buNone/>
              <a:defRPr/>
            </a:pPr>
            <a:endParaRPr lang="en-GB" sz="1400" kern="1200" dirty="0">
              <a:solidFill>
                <a:srgbClr val="002060"/>
              </a:solidFill>
              <a:latin typeface="Tahoma" pitchFamily="34" charset="0"/>
            </a:endParaRPr>
          </a:p>
          <a:p>
            <a:pPr eaLnBrk="1" hangingPunct="1">
              <a:lnSpc>
                <a:spcPct val="160000"/>
              </a:lnSpc>
              <a:buFontTx/>
              <a:buNone/>
              <a:defRPr/>
            </a:pPr>
            <a:endParaRPr lang="en-GB" sz="2000" dirty="0" smtClean="0">
              <a:latin typeface="Verdana" pitchFamily="34" charset="0"/>
            </a:endParaRPr>
          </a:p>
        </p:txBody>
      </p:sp>
    </p:spTree>
    <p:extLst>
      <p:ext uri="{BB962C8B-B14F-4D97-AF65-F5344CB8AC3E}">
        <p14:creationId xmlns:p14="http://schemas.microsoft.com/office/powerpoint/2010/main" val="30928070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a:bodyPr>
          <a:lstStyle/>
          <a:p>
            <a:pPr algn="l"/>
            <a:r>
              <a:rPr lang="en-GB" sz="3600" dirty="0" smtClean="0"/>
              <a:t>Law firm </a:t>
            </a:r>
            <a:r>
              <a:rPr lang="en-GB" sz="3600" dirty="0"/>
              <a:t>risks </a:t>
            </a:r>
          </a:p>
        </p:txBody>
      </p:sp>
      <p:grpSp>
        <p:nvGrpSpPr>
          <p:cNvPr id="238595" name="Group 3"/>
          <p:cNvGrpSpPr>
            <a:grpSpLocks/>
          </p:cNvGrpSpPr>
          <p:nvPr/>
        </p:nvGrpSpPr>
        <p:grpSpPr bwMode="auto">
          <a:xfrm>
            <a:off x="2565400" y="1260475"/>
            <a:ext cx="5494338" cy="5410200"/>
            <a:chOff x="1616" y="794"/>
            <a:chExt cx="3461" cy="3408"/>
          </a:xfrm>
        </p:grpSpPr>
        <p:pic>
          <p:nvPicPr>
            <p:cNvPr id="238596" name="Picture 4" descr="9 leaf circle n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6" y="794"/>
              <a:ext cx="3461" cy="3408"/>
            </a:xfrm>
            <a:prstGeom prst="rect">
              <a:avLst/>
            </a:prstGeom>
            <a:noFill/>
            <a:extLst>
              <a:ext uri="{909E8E84-426E-40DD-AFC4-6F175D3DCCD1}">
                <a14:hiddenFill xmlns:a14="http://schemas.microsoft.com/office/drawing/2010/main">
                  <a:solidFill>
                    <a:srgbClr val="FFFFFF"/>
                  </a:solidFill>
                </a14:hiddenFill>
              </a:ext>
            </a:extLst>
          </p:spPr>
        </p:pic>
        <p:grpSp>
          <p:nvGrpSpPr>
            <p:cNvPr id="238597" name="Group 5"/>
            <p:cNvGrpSpPr>
              <a:grpSpLocks/>
            </p:cNvGrpSpPr>
            <p:nvPr/>
          </p:nvGrpSpPr>
          <p:grpSpPr bwMode="auto">
            <a:xfrm>
              <a:off x="1758" y="916"/>
              <a:ext cx="3187" cy="3000"/>
              <a:chOff x="1758" y="916"/>
              <a:chExt cx="3187" cy="3000"/>
            </a:xfrm>
          </p:grpSpPr>
          <p:sp>
            <p:nvSpPr>
              <p:cNvPr id="238598" name="Rectangle 6"/>
              <p:cNvSpPr>
                <a:spLocks noChangeArrowheads="1"/>
              </p:cNvSpPr>
              <p:nvPr/>
            </p:nvSpPr>
            <p:spPr bwMode="auto">
              <a:xfrm rot="-3093521">
                <a:off x="3794" y="1427"/>
                <a:ext cx="64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GB" sz="2000" b="1">
                    <a:solidFill>
                      <a:schemeClr val="tx1"/>
                    </a:solidFill>
                  </a:rPr>
                  <a:t>People</a:t>
                </a:r>
              </a:p>
            </p:txBody>
          </p:sp>
          <p:sp>
            <p:nvSpPr>
              <p:cNvPr id="238599" name="Rectangle 7"/>
              <p:cNvSpPr>
                <a:spLocks noChangeArrowheads="1"/>
              </p:cNvSpPr>
              <p:nvPr/>
            </p:nvSpPr>
            <p:spPr bwMode="auto">
              <a:xfrm rot="5400000">
                <a:off x="3014" y="1195"/>
                <a:ext cx="71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1" hangingPunct="1"/>
                <a:r>
                  <a:rPr lang="en-GB" sz="1600" b="1">
                    <a:solidFill>
                      <a:srgbClr val="000000"/>
                    </a:solidFill>
                  </a:rPr>
                  <a:t>Operational</a:t>
                </a:r>
                <a:endParaRPr lang="en-GB" sz="2400">
                  <a:solidFill>
                    <a:schemeClr val="tx1"/>
                  </a:solidFill>
                  <a:latin typeface="Times New Roman" pitchFamily="18" charset="0"/>
                </a:endParaRPr>
              </a:p>
            </p:txBody>
          </p:sp>
          <p:sp>
            <p:nvSpPr>
              <p:cNvPr id="238600" name="Text Box 8"/>
              <p:cNvSpPr txBox="1">
                <a:spLocks noChangeArrowheads="1"/>
              </p:cNvSpPr>
              <p:nvPr/>
            </p:nvSpPr>
            <p:spPr bwMode="auto">
              <a:xfrm rot="-484655">
                <a:off x="4061" y="2147"/>
                <a:ext cx="884" cy="231"/>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GB" sz="1800" b="1">
                    <a:solidFill>
                      <a:schemeClr val="tx1"/>
                    </a:solidFill>
                  </a:rPr>
                  <a:t>Regulatory</a:t>
                </a:r>
              </a:p>
            </p:txBody>
          </p:sp>
          <p:sp>
            <p:nvSpPr>
              <p:cNvPr id="238601" name="Text Box 9"/>
              <p:cNvSpPr txBox="1">
                <a:spLocks noChangeArrowheads="1"/>
              </p:cNvSpPr>
              <p:nvPr/>
            </p:nvSpPr>
            <p:spPr bwMode="auto">
              <a:xfrm rot="1972874">
                <a:off x="3979" y="2882"/>
                <a:ext cx="709"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GB" sz="2000" b="1">
                    <a:solidFill>
                      <a:schemeClr val="tx1"/>
                    </a:solidFill>
                  </a:rPr>
                  <a:t>IT</a:t>
                </a:r>
              </a:p>
            </p:txBody>
          </p:sp>
          <p:sp>
            <p:nvSpPr>
              <p:cNvPr id="238602" name="Rectangle 10"/>
              <p:cNvSpPr>
                <a:spLocks noChangeArrowheads="1"/>
              </p:cNvSpPr>
              <p:nvPr/>
            </p:nvSpPr>
            <p:spPr bwMode="auto">
              <a:xfrm rot="14911546">
                <a:off x="3342" y="3371"/>
                <a:ext cx="783" cy="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r>
                  <a:rPr lang="en-GB" sz="1600" b="1">
                    <a:solidFill>
                      <a:srgbClr val="000000"/>
                    </a:solidFill>
                  </a:rPr>
                  <a:t>Competition </a:t>
                </a:r>
              </a:p>
              <a:p>
                <a:pPr algn="ctr" eaLnBrk="1" hangingPunct="1"/>
                <a:r>
                  <a:rPr lang="en-GB" sz="1600" b="1">
                    <a:solidFill>
                      <a:srgbClr val="000000"/>
                    </a:solidFill>
                  </a:rPr>
                  <a:t>/business</a:t>
                </a:r>
                <a:endParaRPr lang="en-GB" sz="2400">
                  <a:solidFill>
                    <a:schemeClr val="tx1"/>
                  </a:solidFill>
                  <a:latin typeface="Times New Roman" pitchFamily="18" charset="0"/>
                </a:endParaRPr>
              </a:p>
            </p:txBody>
          </p:sp>
          <p:sp>
            <p:nvSpPr>
              <p:cNvPr id="238603" name="Rectangle 11"/>
              <p:cNvSpPr>
                <a:spLocks noChangeArrowheads="1"/>
              </p:cNvSpPr>
              <p:nvPr/>
            </p:nvSpPr>
            <p:spPr bwMode="auto">
              <a:xfrm rot="17388847">
                <a:off x="2602" y="3342"/>
                <a:ext cx="647"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eaLnBrk="1" hangingPunct="1"/>
                <a:r>
                  <a:rPr lang="en-GB" sz="1600" b="1">
                    <a:solidFill>
                      <a:srgbClr val="000000"/>
                    </a:solidFill>
                  </a:rPr>
                  <a:t>Economic,</a:t>
                </a:r>
              </a:p>
              <a:p>
                <a:pPr algn="ctr" eaLnBrk="1" hangingPunct="1"/>
                <a:r>
                  <a:rPr lang="en-GB" sz="1600" b="1">
                    <a:solidFill>
                      <a:srgbClr val="000000"/>
                    </a:solidFill>
                  </a:rPr>
                  <a:t>political,</a:t>
                </a:r>
              </a:p>
              <a:p>
                <a:pPr algn="ctr" eaLnBrk="1" hangingPunct="1"/>
                <a:r>
                  <a:rPr lang="en-GB" sz="1600" b="1">
                    <a:solidFill>
                      <a:srgbClr val="000000"/>
                    </a:solidFill>
                  </a:rPr>
                  <a:t>fiscal</a:t>
                </a:r>
                <a:endParaRPr lang="en-GB" sz="2400">
                  <a:solidFill>
                    <a:schemeClr val="tx1"/>
                  </a:solidFill>
                  <a:latin typeface="Times New Roman" pitchFamily="18" charset="0"/>
                </a:endParaRPr>
              </a:p>
            </p:txBody>
          </p:sp>
          <p:sp>
            <p:nvSpPr>
              <p:cNvPr id="238604" name="Rectangle 12"/>
              <p:cNvSpPr>
                <a:spLocks noChangeArrowheads="1"/>
              </p:cNvSpPr>
              <p:nvPr/>
            </p:nvSpPr>
            <p:spPr bwMode="auto">
              <a:xfrm rot="-1764817">
                <a:off x="2027" y="2933"/>
                <a:ext cx="634" cy="154"/>
              </a:xfrm>
              <a:prstGeom prst="rect">
                <a:avLst/>
              </a:prstGeom>
              <a:noFill/>
              <a:ln>
                <a:noFill/>
              </a:ln>
              <a:extLst>
                <a:ext uri="{909E8E84-426E-40DD-AFC4-6F175D3DCCD1}">
                  <a14:hiddenFill xmlns:a14="http://schemas.microsoft.com/office/drawing/2010/main">
                    <a:solidFill>
                      <a:srgbClr val="FFCCCC"/>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eaLnBrk="1" hangingPunct="1"/>
                <a:r>
                  <a:rPr lang="en-GB" sz="1600" b="1">
                    <a:solidFill>
                      <a:srgbClr val="000000"/>
                    </a:solidFill>
                  </a:rPr>
                  <a:t>Financial</a:t>
                </a:r>
                <a:endParaRPr lang="en-GB" sz="2400">
                  <a:solidFill>
                    <a:schemeClr val="tx1"/>
                  </a:solidFill>
                  <a:latin typeface="Times New Roman" pitchFamily="18" charset="0"/>
                </a:endParaRPr>
              </a:p>
            </p:txBody>
          </p:sp>
          <p:sp>
            <p:nvSpPr>
              <p:cNvPr id="238605" name="Text Box 13"/>
              <p:cNvSpPr txBox="1">
                <a:spLocks noChangeArrowheads="1"/>
              </p:cNvSpPr>
              <p:nvPr/>
            </p:nvSpPr>
            <p:spPr bwMode="auto">
              <a:xfrm rot="547889">
                <a:off x="1758" y="2161"/>
                <a:ext cx="85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b="1">
                    <a:solidFill>
                      <a:schemeClr val="tx1"/>
                    </a:solidFill>
                  </a:rPr>
                  <a:t>Asset</a:t>
                </a:r>
              </a:p>
            </p:txBody>
          </p:sp>
          <p:sp>
            <p:nvSpPr>
              <p:cNvPr id="238606" name="Text Box 14"/>
              <p:cNvSpPr txBox="1">
                <a:spLocks noChangeArrowheads="1"/>
              </p:cNvSpPr>
              <p:nvPr/>
            </p:nvSpPr>
            <p:spPr bwMode="auto">
              <a:xfrm rot="2877274">
                <a:off x="2159" y="1439"/>
                <a:ext cx="90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b="1">
                    <a:solidFill>
                      <a:srgbClr val="001E4C"/>
                    </a:solidFill>
                  </a:rPr>
                  <a:t>Reputational</a:t>
                </a:r>
              </a:p>
            </p:txBody>
          </p:sp>
        </p:grpSp>
      </p:grpSp>
      <p:sp>
        <p:nvSpPr>
          <p:cNvPr id="238607" name="Text Box 15"/>
          <p:cNvSpPr txBox="1">
            <a:spLocks noChangeArrowheads="1"/>
          </p:cNvSpPr>
          <p:nvPr/>
        </p:nvSpPr>
        <p:spPr bwMode="auto">
          <a:xfrm>
            <a:off x="4321175" y="3687763"/>
            <a:ext cx="2054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2400" b="1">
                <a:solidFill>
                  <a:schemeClr val="bg1"/>
                </a:solidFill>
                <a:latin typeface="Century725 BT" charset="0"/>
              </a:rPr>
              <a:t>Management</a:t>
            </a:r>
          </a:p>
        </p:txBody>
      </p:sp>
    </p:spTree>
    <p:extLst>
      <p:ext uri="{BB962C8B-B14F-4D97-AF65-F5344CB8AC3E}">
        <p14:creationId xmlns:p14="http://schemas.microsoft.com/office/powerpoint/2010/main" val="30444254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38594"/>
                                        </p:tgtEl>
                                        <p:attrNameLst>
                                          <p:attrName>style.visibility</p:attrName>
                                        </p:attrNameLst>
                                      </p:cBhvr>
                                      <p:to>
                                        <p:strVal val="visible"/>
                                      </p:to>
                                    </p:set>
                                    <p:anim calcmode="lin" valueType="num">
                                      <p:cBhvr additive="base">
                                        <p:cTn id="7" dur="500" fill="hold"/>
                                        <p:tgtEl>
                                          <p:spTgt spid="238594"/>
                                        </p:tgtEl>
                                        <p:attrNameLst>
                                          <p:attrName>ppt_x</p:attrName>
                                        </p:attrNameLst>
                                      </p:cBhvr>
                                      <p:tavLst>
                                        <p:tav tm="0">
                                          <p:val>
                                            <p:strVal val="0-#ppt_w/2"/>
                                          </p:val>
                                        </p:tav>
                                        <p:tav tm="100000">
                                          <p:val>
                                            <p:strVal val="#ppt_x"/>
                                          </p:val>
                                        </p:tav>
                                      </p:tavLst>
                                    </p:anim>
                                    <p:anim calcmode="lin" valueType="num">
                                      <p:cBhvr additive="base">
                                        <p:cTn id="8" dur="500" fill="hold"/>
                                        <p:tgtEl>
                                          <p:spTgt spid="2385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238595"/>
                                        </p:tgtEl>
                                        <p:attrNameLst>
                                          <p:attrName>style.visibility</p:attrName>
                                        </p:attrNameLst>
                                      </p:cBhvr>
                                      <p:to>
                                        <p:strVal val="visible"/>
                                      </p:to>
                                    </p:set>
                                  </p:childTnLst>
                                </p:cTn>
                              </p:par>
                            </p:childTnLst>
                          </p:cTn>
                        </p:par>
                        <p:par>
                          <p:cTn id="13" fill="hold" nodeType="afterGroup">
                            <p:stCondLst>
                              <p:cond delay="500"/>
                            </p:stCondLst>
                            <p:childTnLst>
                              <p:par>
                                <p:cTn id="14" presetID="19" presetClass="entr" presetSubtype="10" fill="hold" grpId="0" nodeType="afterEffect">
                                  <p:stCondLst>
                                    <p:cond delay="0"/>
                                  </p:stCondLst>
                                  <p:childTnLst>
                                    <p:set>
                                      <p:cBhvr>
                                        <p:cTn id="15" dur="1" fill="hold">
                                          <p:stCondLst>
                                            <p:cond delay="0"/>
                                          </p:stCondLst>
                                        </p:cTn>
                                        <p:tgtEl>
                                          <p:spTgt spid="238607"/>
                                        </p:tgtEl>
                                        <p:attrNameLst>
                                          <p:attrName>style.visibility</p:attrName>
                                        </p:attrNameLst>
                                      </p:cBhvr>
                                      <p:to>
                                        <p:strVal val="visible"/>
                                      </p:to>
                                    </p:set>
                                    <p:anim calcmode="lin" valueType="num">
                                      <p:cBhvr>
                                        <p:cTn id="16" dur="5000" fill="hold"/>
                                        <p:tgtEl>
                                          <p:spTgt spid="238607"/>
                                        </p:tgtEl>
                                        <p:attrNameLst>
                                          <p:attrName>ppt_w</p:attrName>
                                        </p:attrNameLst>
                                      </p:cBhvr>
                                      <p:tavLst>
                                        <p:tav tm="0" fmla="#ppt_w*sin(2.5*pi*$)">
                                          <p:val>
                                            <p:fltVal val="0"/>
                                          </p:val>
                                        </p:tav>
                                        <p:tav tm="100000">
                                          <p:val>
                                            <p:fltVal val="1"/>
                                          </p:val>
                                        </p:tav>
                                      </p:tavLst>
                                    </p:anim>
                                    <p:anim calcmode="lin" valueType="num">
                                      <p:cBhvr>
                                        <p:cTn id="17" dur="5000" fill="hold"/>
                                        <p:tgtEl>
                                          <p:spTgt spid="23860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autoUpdateAnimBg="0"/>
      <p:bldP spid="238607" grpId="0"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476250" y="274638"/>
            <a:ext cx="7697788" cy="838200"/>
          </a:xfrm>
        </p:spPr>
        <p:txBody>
          <a:bodyPr anchor="b">
            <a:normAutofit fontScale="90000"/>
          </a:bodyPr>
          <a:lstStyle/>
          <a:p>
            <a:pPr eaLnBrk="1" hangingPunct="1"/>
            <a:r>
              <a:rPr lang="en-GB" sz="1800" b="1" dirty="0" smtClean="0">
                <a:latin typeface="Verdana" pitchFamily="34" charset="0"/>
              </a:rPr>
              <a:t/>
            </a:r>
            <a:br>
              <a:rPr lang="en-GB" sz="1800" b="1" dirty="0" smtClean="0">
                <a:latin typeface="Verdana" pitchFamily="34" charset="0"/>
              </a:rPr>
            </a:br>
            <a:r>
              <a:rPr lang="en-GB" sz="1800" b="1" dirty="0" smtClean="0">
                <a:latin typeface="Verdana" pitchFamily="34" charset="0"/>
              </a:rPr>
              <a:t/>
            </a:r>
            <a:br>
              <a:rPr lang="en-GB" sz="1800" b="1" dirty="0" smtClean="0">
                <a:latin typeface="Verdana" pitchFamily="34" charset="0"/>
              </a:rPr>
            </a:br>
            <a:r>
              <a:rPr lang="en-GB" sz="1800" b="1" dirty="0" smtClean="0">
                <a:latin typeface="Verdana" pitchFamily="34" charset="0"/>
              </a:rPr>
              <a:t>Failure to manage your knowledge will involve serious risk</a:t>
            </a:r>
            <a:r>
              <a:rPr lang="en-GB" sz="2000" dirty="0" smtClean="0">
                <a:latin typeface="Verdana" pitchFamily="34" charset="0"/>
              </a:rPr>
              <a:t/>
            </a:r>
            <a:br>
              <a:rPr lang="en-GB" sz="2000" dirty="0" smtClean="0">
                <a:latin typeface="Verdana" pitchFamily="34" charset="0"/>
              </a:rPr>
            </a:br>
            <a:endParaRPr lang="en-GB" sz="2000" dirty="0" smtClean="0">
              <a:latin typeface="Verdana" pitchFamily="34" charset="0"/>
            </a:endParaRPr>
          </a:p>
        </p:txBody>
      </p:sp>
      <p:grpSp>
        <p:nvGrpSpPr>
          <p:cNvPr id="2" name="Group 3"/>
          <p:cNvGrpSpPr>
            <a:grpSpLocks/>
          </p:cNvGrpSpPr>
          <p:nvPr/>
        </p:nvGrpSpPr>
        <p:grpSpPr bwMode="auto">
          <a:xfrm>
            <a:off x="1042988" y="1412875"/>
            <a:ext cx="7504112" cy="4679950"/>
            <a:chOff x="1299" y="973"/>
            <a:chExt cx="4092" cy="2723"/>
          </a:xfrm>
        </p:grpSpPr>
        <p:sp>
          <p:nvSpPr>
            <p:cNvPr id="70660" name="Text Box 4"/>
            <p:cNvSpPr txBox="1">
              <a:spLocks noChangeArrowheads="1"/>
            </p:cNvSpPr>
            <p:nvPr/>
          </p:nvSpPr>
          <p:spPr bwMode="auto">
            <a:xfrm>
              <a:off x="1343" y="1919"/>
              <a:ext cx="1379" cy="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2000">
                  <a:latin typeface="Verdana" pitchFamily="34" charset="0"/>
                </a:rPr>
                <a:t>Compliance / Risk Management</a:t>
              </a:r>
            </a:p>
          </p:txBody>
        </p:sp>
        <p:sp>
          <p:nvSpPr>
            <p:cNvPr id="70661" name="Text Box 5"/>
            <p:cNvSpPr txBox="1">
              <a:spLocks noChangeArrowheads="1"/>
            </p:cNvSpPr>
            <p:nvPr/>
          </p:nvSpPr>
          <p:spPr bwMode="auto">
            <a:xfrm>
              <a:off x="3953" y="1893"/>
              <a:ext cx="1379" cy="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2000">
                  <a:latin typeface="Verdana" pitchFamily="34" charset="0"/>
                </a:rPr>
                <a:t>Knowledge</a:t>
              </a:r>
            </a:p>
            <a:p>
              <a:pPr>
                <a:spcBef>
                  <a:spcPct val="50000"/>
                </a:spcBef>
              </a:pPr>
              <a:r>
                <a:rPr lang="en-GB" sz="2000">
                  <a:latin typeface="Verdana" pitchFamily="34" charset="0"/>
                </a:rPr>
                <a:t>Management</a:t>
              </a:r>
            </a:p>
          </p:txBody>
        </p:sp>
        <p:sp>
          <p:nvSpPr>
            <p:cNvPr id="70662" name="AutoShape 6"/>
            <p:cNvSpPr>
              <a:spLocks noChangeArrowheads="1"/>
            </p:cNvSpPr>
            <p:nvPr/>
          </p:nvSpPr>
          <p:spPr bwMode="auto">
            <a:xfrm>
              <a:off x="1529" y="973"/>
              <a:ext cx="3862" cy="896"/>
            </a:xfrm>
            <a:prstGeom prst="curvedDownArrow">
              <a:avLst>
                <a:gd name="adj1" fmla="val 86205"/>
                <a:gd name="adj2" fmla="val 172411"/>
                <a:gd name="adj3" fmla="val 33333"/>
              </a:avLst>
            </a:prstGeom>
            <a:solidFill>
              <a:schemeClr val="accent1"/>
            </a:solidFill>
            <a:ln w="9525">
              <a:solidFill>
                <a:schemeClr val="tx1"/>
              </a:solidFill>
              <a:miter lim="800000"/>
              <a:headEnd/>
              <a:tailEnd/>
            </a:ln>
          </p:spPr>
          <p:txBody>
            <a:bodyPr wrap="none" anchor="ctr"/>
            <a:lstStyle/>
            <a:p>
              <a:pPr eaLnBrk="0" hangingPunct="0"/>
              <a:endParaRPr lang="en-GB" sz="2000">
                <a:latin typeface="Tahoma" pitchFamily="34" charset="0"/>
              </a:endParaRPr>
            </a:p>
          </p:txBody>
        </p:sp>
        <p:sp>
          <p:nvSpPr>
            <p:cNvPr id="70663" name="AutoShape 7"/>
            <p:cNvSpPr>
              <a:spLocks noChangeArrowheads="1"/>
            </p:cNvSpPr>
            <p:nvPr/>
          </p:nvSpPr>
          <p:spPr bwMode="auto">
            <a:xfrm flipH="1" flipV="1">
              <a:off x="1299" y="2628"/>
              <a:ext cx="3729" cy="1068"/>
            </a:xfrm>
            <a:prstGeom prst="curvedDownArrow">
              <a:avLst>
                <a:gd name="adj1" fmla="val 69831"/>
                <a:gd name="adj2" fmla="val 139663"/>
                <a:gd name="adj3" fmla="val 33333"/>
              </a:avLst>
            </a:prstGeom>
            <a:solidFill>
              <a:srgbClr val="6300B3"/>
            </a:solidFill>
            <a:ln w="9525">
              <a:solidFill>
                <a:schemeClr val="tx1"/>
              </a:solidFill>
              <a:miter lim="800000"/>
              <a:headEnd/>
              <a:tailEnd/>
            </a:ln>
          </p:spPr>
          <p:txBody>
            <a:bodyPr wrap="none" anchor="ctr"/>
            <a:lstStyle/>
            <a:p>
              <a:pPr eaLnBrk="0" hangingPunct="0"/>
              <a:endParaRPr lang="en-GB" sz="2000">
                <a:latin typeface="Tahoma" pitchFamily="34" charset="0"/>
              </a:endParaRPr>
            </a:p>
          </p:txBody>
        </p:sp>
      </p:grpSp>
    </p:spTree>
    <p:extLst>
      <p:ext uri="{BB962C8B-B14F-4D97-AF65-F5344CB8AC3E}">
        <p14:creationId xmlns:p14="http://schemas.microsoft.com/office/powerpoint/2010/main" val="26868196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algn="l"/>
            <a:r>
              <a:rPr lang="en-GB" dirty="0" smtClean="0"/>
              <a:t>SRA’s enforcement approach</a:t>
            </a:r>
          </a:p>
        </p:txBody>
      </p:sp>
      <p:sp>
        <p:nvSpPr>
          <p:cNvPr id="22530" name="Rectangle 3"/>
          <p:cNvSpPr>
            <a:spLocks noGrp="1" noChangeArrowheads="1"/>
          </p:cNvSpPr>
          <p:nvPr>
            <p:ph type="body" idx="1"/>
          </p:nvPr>
        </p:nvSpPr>
        <p:spPr/>
        <p:txBody>
          <a:bodyPr/>
          <a:lstStyle/>
          <a:p>
            <a:pPr marL="0" indent="0">
              <a:buNone/>
            </a:pPr>
            <a:r>
              <a:rPr lang="en-GB" dirty="0" smtClean="0"/>
              <a:t>An enlarged set of regulatory tools :</a:t>
            </a:r>
          </a:p>
          <a:p>
            <a:pPr>
              <a:buFontTx/>
              <a:buNone/>
            </a:pPr>
            <a:endParaRPr lang="en-GB" dirty="0" smtClean="0"/>
          </a:p>
          <a:p>
            <a:pPr lvl="1"/>
            <a:r>
              <a:rPr lang="en-GB" sz="2400" dirty="0" smtClean="0"/>
              <a:t>Risk based supervision – desk and firm based</a:t>
            </a:r>
          </a:p>
          <a:p>
            <a:pPr lvl="1"/>
            <a:r>
              <a:rPr lang="en-GB" sz="2400" dirty="0" smtClean="0"/>
              <a:t>Relationship managers</a:t>
            </a:r>
          </a:p>
          <a:p>
            <a:pPr lvl="1"/>
            <a:r>
              <a:rPr lang="en-GB" sz="2400" dirty="0"/>
              <a:t>monitoring </a:t>
            </a:r>
            <a:r>
              <a:rPr lang="en-GB" sz="2400" dirty="0" smtClean="0"/>
              <a:t>visits</a:t>
            </a:r>
          </a:p>
          <a:p>
            <a:pPr lvl="1"/>
            <a:r>
              <a:rPr lang="en-GB" sz="2400" dirty="0" smtClean="0"/>
              <a:t>regulatory settlement agreements</a:t>
            </a:r>
          </a:p>
          <a:p>
            <a:pPr lvl="1"/>
            <a:r>
              <a:rPr lang="en-GB" sz="2400" dirty="0" smtClean="0"/>
              <a:t>increased powers to fine</a:t>
            </a:r>
          </a:p>
          <a:p>
            <a:pPr lvl="1"/>
            <a:r>
              <a:rPr lang="en-GB" sz="2400" dirty="0" smtClean="0"/>
              <a:t>Interventions</a:t>
            </a:r>
          </a:p>
          <a:p>
            <a:endParaRPr lang="en-GB" dirty="0" smtClean="0"/>
          </a:p>
        </p:txBody>
      </p:sp>
    </p:spTree>
    <p:extLst>
      <p:ext uri="{BB962C8B-B14F-4D97-AF65-F5344CB8AC3E}">
        <p14:creationId xmlns:p14="http://schemas.microsoft.com/office/powerpoint/2010/main" val="41492993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txBox="1">
            <a:spLocks noGrp="1"/>
          </p:cNvSpPr>
          <p:nvPr/>
        </p:nvSpPr>
        <p:spPr bwMode="auto">
          <a:xfrm>
            <a:off x="3124200"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GB" sz="1400" dirty="0">
              <a:solidFill>
                <a:srgbClr val="002060"/>
              </a:solidFill>
              <a:latin typeface="Tahoma" pitchFamily="34" charset="0"/>
            </a:endParaRPr>
          </a:p>
        </p:txBody>
      </p:sp>
      <p:sp>
        <p:nvSpPr>
          <p:cNvPr id="69635" name="Rectangle 3"/>
          <p:cNvSpPr>
            <a:spLocks noGrp="1" noChangeArrowheads="1"/>
          </p:cNvSpPr>
          <p:nvPr>
            <p:ph type="title" idx="4294967295"/>
          </p:nvPr>
        </p:nvSpPr>
        <p:spPr>
          <a:xfrm>
            <a:off x="1150938" y="836613"/>
            <a:ext cx="7793037" cy="863600"/>
          </a:xfrm>
        </p:spPr>
        <p:txBody>
          <a:bodyPr anchor="b">
            <a:normAutofit/>
          </a:bodyPr>
          <a:lstStyle/>
          <a:p>
            <a:pPr algn="l" eaLnBrk="1" hangingPunct="1"/>
            <a:r>
              <a:rPr lang="en-GB" sz="2400" dirty="0" smtClean="0">
                <a:latin typeface="Verdana" pitchFamily="34" charset="0"/>
              </a:rPr>
              <a:t>Establish the </a:t>
            </a:r>
            <a:r>
              <a:rPr lang="en-GB" sz="2400" b="1" dirty="0" smtClean="0">
                <a:latin typeface="Verdana" pitchFamily="34" charset="0"/>
              </a:rPr>
              <a:t>resources</a:t>
            </a:r>
            <a:r>
              <a:rPr lang="en-GB" sz="2400" dirty="0" smtClean="0">
                <a:latin typeface="Verdana" pitchFamily="34" charset="0"/>
              </a:rPr>
              <a:t> you will need to effectively carry out your role</a:t>
            </a:r>
            <a:endParaRPr lang="en-US" sz="2400" dirty="0" smtClean="0">
              <a:latin typeface="Verdana" pitchFamily="34" charset="0"/>
            </a:endParaRPr>
          </a:p>
        </p:txBody>
      </p:sp>
      <p:sp>
        <p:nvSpPr>
          <p:cNvPr id="69636" name="Rectangle 3" descr="Rectangle: Click to edit Master text styles&#10;Second level&#10;Third level&#10;Fourth level&#10;Fifth level"/>
          <p:cNvSpPr>
            <a:spLocks noGrp="1" noChangeArrowheads="1"/>
          </p:cNvSpPr>
          <p:nvPr>
            <p:ph type="body" idx="4294967295"/>
          </p:nvPr>
        </p:nvSpPr>
        <p:spPr>
          <a:xfrm>
            <a:off x="1187450" y="1989138"/>
            <a:ext cx="7772400" cy="4114800"/>
          </a:xfrm>
        </p:spPr>
        <p:txBody>
          <a:bodyPr>
            <a:normAutofit/>
          </a:bodyPr>
          <a:lstStyle/>
          <a:p>
            <a:pPr marL="0" indent="0" eaLnBrk="1" hangingPunct="1">
              <a:lnSpc>
                <a:spcPct val="90000"/>
              </a:lnSpc>
              <a:buNone/>
            </a:pPr>
            <a:endParaRPr lang="en-GB" sz="2000" dirty="0" smtClean="0">
              <a:latin typeface="Verdana" pitchFamily="34" charset="0"/>
            </a:endParaRPr>
          </a:p>
          <a:p>
            <a:pPr marL="0" indent="0" eaLnBrk="1" hangingPunct="1">
              <a:lnSpc>
                <a:spcPct val="90000"/>
              </a:lnSpc>
              <a:buNone/>
            </a:pPr>
            <a:r>
              <a:rPr lang="en-GB" sz="2000" dirty="0" smtClean="0">
                <a:latin typeface="Verdana" pitchFamily="34" charset="0"/>
              </a:rPr>
              <a:t>For example:</a:t>
            </a:r>
          </a:p>
          <a:p>
            <a:pPr marL="0" indent="0" eaLnBrk="1" hangingPunct="1">
              <a:lnSpc>
                <a:spcPct val="90000"/>
              </a:lnSpc>
              <a:buNone/>
            </a:pPr>
            <a:endParaRPr lang="en-GB" sz="2000" dirty="0">
              <a:latin typeface="Verdana" pitchFamily="34" charset="0"/>
            </a:endParaRPr>
          </a:p>
          <a:p>
            <a:pPr>
              <a:lnSpc>
                <a:spcPct val="90000"/>
              </a:lnSpc>
            </a:pPr>
            <a:r>
              <a:rPr lang="en-GB" sz="2000" dirty="0" smtClean="0">
                <a:latin typeface="Verdana" pitchFamily="34" charset="0"/>
              </a:rPr>
              <a:t>Do you have a budget?</a:t>
            </a:r>
          </a:p>
          <a:p>
            <a:pPr>
              <a:lnSpc>
                <a:spcPct val="90000"/>
              </a:lnSpc>
            </a:pPr>
            <a:r>
              <a:rPr lang="en-GB" sz="2000" dirty="0" smtClean="0">
                <a:latin typeface="Verdana" pitchFamily="34" charset="0"/>
              </a:rPr>
              <a:t>What will your team look like?</a:t>
            </a:r>
          </a:p>
          <a:p>
            <a:pPr>
              <a:lnSpc>
                <a:spcPct val="90000"/>
              </a:lnSpc>
            </a:pPr>
            <a:r>
              <a:rPr lang="en-GB" sz="2000" dirty="0" smtClean="0">
                <a:latin typeface="Verdana" pitchFamily="34" charset="0"/>
              </a:rPr>
              <a:t>Internal or external?</a:t>
            </a:r>
          </a:p>
          <a:p>
            <a:pPr eaLnBrk="1" hangingPunct="1">
              <a:lnSpc>
                <a:spcPct val="90000"/>
              </a:lnSpc>
            </a:pPr>
            <a:r>
              <a:rPr lang="en-GB" sz="2000" dirty="0" smtClean="0">
                <a:latin typeface="Verdana" pitchFamily="34" charset="0"/>
              </a:rPr>
              <a:t>Part time partners or professionals?</a:t>
            </a:r>
          </a:p>
          <a:p>
            <a:pPr eaLnBrk="1" hangingPunct="1">
              <a:lnSpc>
                <a:spcPct val="90000"/>
              </a:lnSpc>
            </a:pPr>
            <a:r>
              <a:rPr lang="en-GB" sz="2000" dirty="0" smtClean="0">
                <a:latin typeface="Verdana" pitchFamily="34" charset="0"/>
              </a:rPr>
              <a:t>Paper records or use of IT</a:t>
            </a:r>
          </a:p>
          <a:p>
            <a:pPr eaLnBrk="1" hangingPunct="1">
              <a:lnSpc>
                <a:spcPct val="90000"/>
              </a:lnSpc>
            </a:pPr>
            <a:r>
              <a:rPr lang="en-GB" sz="2000" dirty="0" smtClean="0">
                <a:latin typeface="Verdana" pitchFamily="34" charset="0"/>
              </a:rPr>
              <a:t>If IT is used - bespoke or ‘off the peg’ systems?</a:t>
            </a:r>
          </a:p>
          <a:p>
            <a:pPr eaLnBrk="1" hangingPunct="1">
              <a:lnSpc>
                <a:spcPct val="90000"/>
              </a:lnSpc>
            </a:pPr>
            <a:endParaRPr lang="en-GB" sz="2000" dirty="0" smtClean="0">
              <a:latin typeface="Verdana" pitchFamily="34" charset="0"/>
            </a:endParaRPr>
          </a:p>
          <a:p>
            <a:pPr eaLnBrk="1" hangingPunct="1">
              <a:lnSpc>
                <a:spcPct val="90000"/>
              </a:lnSpc>
              <a:buFontTx/>
              <a:buNone/>
            </a:pPr>
            <a:endParaRPr lang="en-GB" sz="2000" dirty="0" smtClean="0">
              <a:latin typeface="Verdana" pitchFamily="34" charset="0"/>
            </a:endParaRPr>
          </a:p>
          <a:p>
            <a:pPr eaLnBrk="1" hangingPunct="1">
              <a:lnSpc>
                <a:spcPct val="90000"/>
              </a:lnSpc>
              <a:buFontTx/>
              <a:buNone/>
            </a:pPr>
            <a:endParaRPr lang="en-GB" sz="2000" dirty="0" smtClean="0">
              <a:latin typeface="Verdana" pitchFamily="34" charset="0"/>
            </a:endParaRPr>
          </a:p>
        </p:txBody>
      </p:sp>
      <p:sp>
        <p:nvSpPr>
          <p:cNvPr id="6963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GB" sz="2000">
              <a:latin typeface="Tahoma" pitchFamily="34" charset="0"/>
            </a:endParaRPr>
          </a:p>
        </p:txBody>
      </p:sp>
    </p:spTree>
    <p:extLst>
      <p:ext uri="{BB962C8B-B14F-4D97-AF65-F5344CB8AC3E}">
        <p14:creationId xmlns:p14="http://schemas.microsoft.com/office/powerpoint/2010/main" val="37697759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Plan your resources</a:t>
            </a:r>
            <a:endParaRPr lang="en-GB" sz="2800" dirty="0"/>
          </a:p>
        </p:txBody>
      </p:sp>
      <p:sp>
        <p:nvSpPr>
          <p:cNvPr id="3" name="Content Placeholder 2"/>
          <p:cNvSpPr>
            <a:spLocks noGrp="1"/>
          </p:cNvSpPr>
          <p:nvPr>
            <p:ph idx="1"/>
          </p:nvPr>
        </p:nvSpPr>
        <p:spPr/>
        <p:txBody>
          <a:bodyPr/>
          <a:lstStyle/>
          <a:p>
            <a:pPr>
              <a:lnSpc>
                <a:spcPct val="90000"/>
              </a:lnSpc>
              <a:buNone/>
            </a:pPr>
            <a:endParaRPr lang="en-GB" sz="2400" dirty="0" smtClean="0">
              <a:latin typeface="Verdana" pitchFamily="34" charset="0"/>
            </a:endParaRPr>
          </a:p>
          <a:p>
            <a:pPr>
              <a:lnSpc>
                <a:spcPct val="90000"/>
              </a:lnSpc>
              <a:buNone/>
            </a:pPr>
            <a:r>
              <a:rPr lang="en-GB" sz="2000" dirty="0" smtClean="0">
                <a:latin typeface="Verdana" pitchFamily="34" charset="0"/>
              </a:rPr>
              <a:t>Carry out a cost / benefit analysis to </a:t>
            </a:r>
          </a:p>
          <a:p>
            <a:pPr>
              <a:lnSpc>
                <a:spcPct val="90000"/>
              </a:lnSpc>
              <a:buNone/>
            </a:pPr>
            <a:r>
              <a:rPr lang="en-GB" sz="2000" dirty="0" smtClean="0">
                <a:latin typeface="Verdana" pitchFamily="34" charset="0"/>
              </a:rPr>
              <a:t>establish </a:t>
            </a:r>
            <a:r>
              <a:rPr lang="en-GB" sz="2000" b="1" dirty="0" smtClean="0">
                <a:latin typeface="Verdana" pitchFamily="34" charset="0"/>
              </a:rPr>
              <a:t>the most resource effective </a:t>
            </a:r>
          </a:p>
          <a:p>
            <a:pPr>
              <a:lnSpc>
                <a:spcPct val="90000"/>
              </a:lnSpc>
              <a:buNone/>
            </a:pPr>
            <a:r>
              <a:rPr lang="en-GB" sz="2000" dirty="0" smtClean="0">
                <a:latin typeface="Verdana" pitchFamily="34" charset="0"/>
              </a:rPr>
              <a:t>method for you to manage your role as COLP / COFA for </a:t>
            </a:r>
          </a:p>
          <a:p>
            <a:pPr>
              <a:lnSpc>
                <a:spcPct val="90000"/>
              </a:lnSpc>
              <a:buNone/>
            </a:pPr>
            <a:r>
              <a:rPr lang="en-GB" sz="2000" dirty="0" smtClean="0">
                <a:latin typeface="Verdana" pitchFamily="34" charset="0"/>
              </a:rPr>
              <a:t>your firm to be compliant  </a:t>
            </a:r>
            <a:endParaRPr lang="en-US" sz="2000" dirty="0" smtClean="0">
              <a:latin typeface="Verdana" pitchFamily="34" charset="0"/>
            </a:endParaRPr>
          </a:p>
          <a:p>
            <a:pPr marL="0" indent="0">
              <a:buNone/>
            </a:pPr>
            <a:endParaRPr lang="en-GB" dirty="0"/>
          </a:p>
        </p:txBody>
      </p:sp>
    </p:spTree>
    <p:extLst>
      <p:ext uri="{BB962C8B-B14F-4D97-AF65-F5344CB8AC3E}">
        <p14:creationId xmlns:p14="http://schemas.microsoft.com/office/powerpoint/2010/main" val="19964738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4"/>
          <p:cNvSpPr txBox="1">
            <a:spLocks noGrp="1"/>
          </p:cNvSpPr>
          <p:nvPr/>
        </p:nvSpPr>
        <p:spPr bwMode="auto">
          <a:xfrm>
            <a:off x="3124200"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GB" sz="1400" dirty="0">
              <a:solidFill>
                <a:srgbClr val="002060"/>
              </a:solidFill>
              <a:latin typeface="Tahoma" pitchFamily="34" charset="0"/>
            </a:endParaRPr>
          </a:p>
        </p:txBody>
      </p:sp>
      <p:sp>
        <p:nvSpPr>
          <p:cNvPr id="80899" name="Rectangle 3"/>
          <p:cNvSpPr>
            <a:spLocks noGrp="1" noChangeArrowheads="1"/>
          </p:cNvSpPr>
          <p:nvPr>
            <p:ph type="title" idx="4294967295"/>
          </p:nvPr>
        </p:nvSpPr>
        <p:spPr>
          <a:xfrm>
            <a:off x="457200" y="260648"/>
            <a:ext cx="8229600" cy="792088"/>
          </a:xfrm>
        </p:spPr>
        <p:txBody>
          <a:bodyPr anchor="b">
            <a:normAutofit/>
          </a:bodyPr>
          <a:lstStyle/>
          <a:p>
            <a:pPr algn="l" eaLnBrk="1" hangingPunct="1"/>
            <a:r>
              <a:rPr lang="en-US" sz="2400" dirty="0" smtClean="0"/>
              <a:t>First actions, first conversations … other areas on which to focus</a:t>
            </a:r>
          </a:p>
        </p:txBody>
      </p:sp>
      <p:sp>
        <p:nvSpPr>
          <p:cNvPr id="80900" name="Rectangle 3" descr="Rectangle: Click to edit Master text styles&#10;Second level&#10;Third level&#10;Fourth level&#10;Fifth level"/>
          <p:cNvSpPr>
            <a:spLocks noGrp="1" noChangeArrowheads="1"/>
          </p:cNvSpPr>
          <p:nvPr>
            <p:ph type="body" idx="4294967295"/>
          </p:nvPr>
        </p:nvSpPr>
        <p:spPr>
          <a:xfrm>
            <a:off x="457200" y="1412776"/>
            <a:ext cx="8229600" cy="4713387"/>
          </a:xfrm>
        </p:spPr>
        <p:txBody>
          <a:bodyPr>
            <a:normAutofit/>
          </a:bodyPr>
          <a:lstStyle/>
          <a:p>
            <a:r>
              <a:rPr lang="en-GB" sz="1600" dirty="0" smtClean="0">
                <a:latin typeface="Verdana" pitchFamily="34" charset="0"/>
              </a:rPr>
              <a:t>Your role will need to be management driven with top level buy-in </a:t>
            </a:r>
          </a:p>
          <a:p>
            <a:pPr marL="0" indent="0" eaLnBrk="1" hangingPunct="1">
              <a:buNone/>
            </a:pPr>
            <a:r>
              <a:rPr lang="en-GB" sz="1600" dirty="0">
                <a:latin typeface="Verdana" pitchFamily="34" charset="0"/>
              </a:rPr>
              <a:t> </a:t>
            </a:r>
            <a:r>
              <a:rPr lang="en-GB" sz="1600" dirty="0" smtClean="0">
                <a:latin typeface="Verdana" pitchFamily="34" charset="0"/>
              </a:rPr>
              <a:t>    - management must not only drive compliance but also live it</a:t>
            </a:r>
          </a:p>
          <a:p>
            <a:pPr eaLnBrk="1" hangingPunct="1"/>
            <a:endParaRPr lang="en-GB" sz="1600" dirty="0" smtClean="0">
              <a:latin typeface="Verdana" pitchFamily="34" charset="0"/>
            </a:endParaRPr>
          </a:p>
          <a:p>
            <a:pPr eaLnBrk="1" hangingPunct="1"/>
            <a:r>
              <a:rPr lang="en-GB" sz="1600" dirty="0" smtClean="0">
                <a:latin typeface="Verdana" pitchFamily="34" charset="0"/>
              </a:rPr>
              <a:t>Zero tolerance is required, with no exceptions – just do it!</a:t>
            </a:r>
          </a:p>
          <a:p>
            <a:pPr eaLnBrk="1" hangingPunct="1"/>
            <a:endParaRPr lang="en-GB" sz="1600" dirty="0">
              <a:latin typeface="Verdana" pitchFamily="34" charset="0"/>
            </a:endParaRPr>
          </a:p>
          <a:p>
            <a:pPr eaLnBrk="1" hangingPunct="1"/>
            <a:r>
              <a:rPr lang="en-GB" sz="1600" dirty="0" smtClean="0">
                <a:latin typeface="Verdana" pitchFamily="34" charset="0"/>
              </a:rPr>
              <a:t>A mind-set change will be required – managing compliance risk needs to be seen as everyone’s job</a:t>
            </a:r>
            <a:r>
              <a:rPr lang="en-GB" sz="1600" dirty="0">
                <a:latin typeface="Verdana" pitchFamily="34" charset="0"/>
              </a:rPr>
              <a:t> </a:t>
            </a:r>
            <a:r>
              <a:rPr lang="en-GB" sz="1600" dirty="0" smtClean="0">
                <a:latin typeface="Verdana" pitchFamily="34" charset="0"/>
              </a:rPr>
              <a:t>- training and education programmes can build awareness and change</a:t>
            </a:r>
          </a:p>
          <a:p>
            <a:pPr marL="0" indent="0" eaLnBrk="1" hangingPunct="1">
              <a:buNone/>
            </a:pPr>
            <a:endParaRPr lang="en-GB" sz="1600" dirty="0" smtClean="0">
              <a:latin typeface="Verdana" pitchFamily="34" charset="0"/>
            </a:endParaRPr>
          </a:p>
          <a:p>
            <a:pPr eaLnBrk="1" hangingPunct="1"/>
            <a:r>
              <a:rPr lang="en-GB" sz="1600" dirty="0" smtClean="0">
                <a:latin typeface="Verdana" pitchFamily="34" charset="0"/>
              </a:rPr>
              <a:t>Build a ‘no blame’ culture to encourage disclosure </a:t>
            </a:r>
          </a:p>
          <a:p>
            <a:pPr eaLnBrk="1" hangingPunct="1"/>
            <a:endParaRPr lang="en-GB" sz="1600" dirty="0">
              <a:latin typeface="Verdana" pitchFamily="34" charset="0"/>
            </a:endParaRPr>
          </a:p>
          <a:p>
            <a:pPr eaLnBrk="1" hangingPunct="1"/>
            <a:r>
              <a:rPr lang="en-GB" sz="1600" dirty="0" smtClean="0">
                <a:latin typeface="Verdana" pitchFamily="34" charset="0"/>
              </a:rPr>
              <a:t>Above all – identify your ‘big gorillas’ and deal with them</a:t>
            </a:r>
          </a:p>
          <a:p>
            <a:pPr eaLnBrk="1" hangingPunct="1"/>
            <a:endParaRPr lang="en-GB" sz="1600" dirty="0" smtClean="0">
              <a:latin typeface="Verdana" pitchFamily="34" charset="0"/>
            </a:endParaRPr>
          </a:p>
          <a:p>
            <a:pPr eaLnBrk="1" hangingPunct="1">
              <a:buFontTx/>
              <a:buNone/>
            </a:pPr>
            <a:r>
              <a:rPr lang="en-GB" sz="2000" dirty="0" smtClean="0">
                <a:solidFill>
                  <a:srgbClr val="FF0000"/>
                </a:solidFill>
                <a:latin typeface="Verdana" pitchFamily="34" charset="0"/>
              </a:rPr>
              <a:t>Otherwise everyone will be at risk</a:t>
            </a:r>
          </a:p>
          <a:p>
            <a:pPr eaLnBrk="1" hangingPunct="1">
              <a:buFontTx/>
              <a:buNone/>
            </a:pPr>
            <a:endParaRPr lang="en-US" sz="2800" dirty="0" smtClean="0">
              <a:latin typeface="Verdana" pitchFamily="34" charset="0"/>
            </a:endParaRPr>
          </a:p>
        </p:txBody>
      </p:sp>
    </p:spTree>
    <p:extLst>
      <p:ext uri="{BB962C8B-B14F-4D97-AF65-F5344CB8AC3E}">
        <p14:creationId xmlns:p14="http://schemas.microsoft.com/office/powerpoint/2010/main" val="9768426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50506"/>
          </a:xfrm>
        </p:spPr>
        <p:txBody>
          <a:bodyPr>
            <a:normAutofit/>
          </a:bodyPr>
          <a:lstStyle/>
          <a:p>
            <a:pPr algn="l"/>
            <a:r>
              <a:rPr lang="en-GB" sz="3200" dirty="0" smtClean="0">
                <a:latin typeface="Verdana" pitchFamily="34" charset="0"/>
              </a:rPr>
              <a:t>Above all, as a COLP or COFA you will need to continuously </a:t>
            </a:r>
            <a:r>
              <a:rPr lang="en-GB" sz="3200" b="1" dirty="0" smtClean="0">
                <a:latin typeface="Verdana" pitchFamily="34" charset="0"/>
              </a:rPr>
              <a:t>challenge</a:t>
            </a:r>
            <a:r>
              <a:rPr lang="en-GB" sz="3200" dirty="0" smtClean="0">
                <a:latin typeface="Verdana" pitchFamily="34" charset="0"/>
              </a:rPr>
              <a:t> the effectiveness of your firm’s compliance management</a:t>
            </a:r>
            <a:r>
              <a:rPr lang="en-GB" dirty="0" smtClean="0">
                <a:latin typeface="Verdana" pitchFamily="34" charset="0"/>
              </a:rPr>
              <a:t/>
            </a:r>
            <a:br>
              <a:rPr lang="en-GB" dirty="0" smtClean="0">
                <a:latin typeface="Verdana" pitchFamily="34" charset="0"/>
              </a:rPr>
            </a:br>
            <a:endParaRPr lang="en-GB" dirty="0"/>
          </a:p>
        </p:txBody>
      </p:sp>
    </p:spTree>
    <p:extLst>
      <p:ext uri="{BB962C8B-B14F-4D97-AF65-F5344CB8AC3E}">
        <p14:creationId xmlns:p14="http://schemas.microsoft.com/office/powerpoint/2010/main" val="33934529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smtClean="0"/>
              <a:t>3. Systemise your compliance management</a:t>
            </a:r>
            <a:endParaRPr lang="en-GB" dirty="0"/>
          </a:p>
        </p:txBody>
      </p:sp>
      <p:sp>
        <p:nvSpPr>
          <p:cNvPr id="3" name="Subtitle 2"/>
          <p:cNvSpPr>
            <a:spLocks noGrp="1"/>
          </p:cNvSpPr>
          <p:nvPr>
            <p:ph type="subTitle" idx="1"/>
          </p:nvPr>
        </p:nvSpPr>
        <p:spPr>
          <a:xfrm>
            <a:off x="785786" y="5445224"/>
            <a:ext cx="6986614" cy="193576"/>
          </a:xfrm>
        </p:spPr>
        <p:txBody>
          <a:bodyPr>
            <a:normAutofit fontScale="25000" lnSpcReduction="20000"/>
          </a:bodyPr>
          <a:lstStyle/>
          <a:p>
            <a:pPr algn="l"/>
            <a:endParaRPr lang="en-GB" dirty="0"/>
          </a:p>
        </p:txBody>
      </p:sp>
    </p:spTree>
    <p:extLst>
      <p:ext uri="{BB962C8B-B14F-4D97-AF65-F5344CB8AC3E}">
        <p14:creationId xmlns:p14="http://schemas.microsoft.com/office/powerpoint/2010/main" val="416179955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28670"/>
            <a:ext cx="8229600" cy="4214842"/>
          </a:xfrm>
        </p:spPr>
        <p:txBody>
          <a:bodyPr>
            <a:normAutofit/>
          </a:bodyPr>
          <a:lstStyle/>
          <a:p>
            <a:pPr algn="l"/>
            <a:r>
              <a:rPr lang="en-GB" sz="3200" i="1" dirty="0" smtClean="0"/>
              <a:t>“If you cannot demonstrate compliance we may take regulatory action”</a:t>
            </a:r>
            <a:r>
              <a:rPr lang="en-GB" sz="3200" dirty="0" smtClean="0"/>
              <a:t/>
            </a:r>
            <a:br>
              <a:rPr lang="en-GB" sz="3200" dirty="0" smtClean="0"/>
            </a:br>
            <a:r>
              <a:rPr lang="en-GB" sz="3200" dirty="0" smtClean="0"/>
              <a:t/>
            </a:r>
            <a:br>
              <a:rPr lang="en-GB" sz="3200" dirty="0" smtClean="0"/>
            </a:br>
            <a:r>
              <a:rPr lang="en-GB" sz="3200" dirty="0" smtClean="0"/>
              <a:t>SRA – OFR at a glance </a:t>
            </a:r>
            <a:endParaRPr lang="en-GB" sz="3200" dirty="0"/>
          </a:p>
        </p:txBody>
      </p:sp>
    </p:spTree>
    <p:extLst>
      <p:ext uri="{BB962C8B-B14F-4D97-AF65-F5344CB8AC3E}">
        <p14:creationId xmlns:p14="http://schemas.microsoft.com/office/powerpoint/2010/main" val="349150666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p:txBody>
          <a:bodyPr anchor="b">
            <a:normAutofit/>
          </a:bodyPr>
          <a:lstStyle/>
          <a:p>
            <a:pPr algn="l" eaLnBrk="1" hangingPunct="1"/>
            <a:r>
              <a:rPr lang="en-GB" sz="2800" dirty="0" smtClean="0"/>
              <a:t>The scope and volume of compliance now requires a different approach</a:t>
            </a:r>
          </a:p>
        </p:txBody>
      </p:sp>
      <p:sp>
        <p:nvSpPr>
          <p:cNvPr id="67587" name="Content Placeholder 2"/>
          <p:cNvSpPr>
            <a:spLocks noGrp="1"/>
          </p:cNvSpPr>
          <p:nvPr>
            <p:ph idx="4294967295"/>
          </p:nvPr>
        </p:nvSpPr>
        <p:spPr>
          <a:xfrm>
            <a:off x="457200" y="1600200"/>
            <a:ext cx="8229600" cy="5068888"/>
          </a:xfrm>
        </p:spPr>
        <p:txBody>
          <a:bodyPr>
            <a:normAutofit fontScale="92500" lnSpcReduction="10000"/>
          </a:bodyPr>
          <a:lstStyle/>
          <a:p>
            <a:pPr>
              <a:buNone/>
            </a:pPr>
            <a:r>
              <a:rPr lang="en-US" sz="1800" dirty="0" smtClean="0"/>
              <a:t> </a:t>
            </a:r>
            <a:r>
              <a:rPr lang="en-GB" sz="1800" dirty="0" smtClean="0"/>
              <a:t>For example, under the SRA Code the Outcomes provide that firms must:  </a:t>
            </a:r>
          </a:p>
          <a:p>
            <a:pPr>
              <a:buNone/>
            </a:pPr>
            <a:endParaRPr lang="en-GB" sz="1800" dirty="0" smtClean="0"/>
          </a:p>
          <a:p>
            <a:pPr>
              <a:buNone/>
            </a:pPr>
            <a:endParaRPr lang="en-US" sz="1800" dirty="0" smtClean="0"/>
          </a:p>
          <a:p>
            <a:pPr eaLnBrk="1" hangingPunct="1">
              <a:buFontTx/>
              <a:buNone/>
            </a:pPr>
            <a:r>
              <a:rPr lang="en-US" sz="1800" dirty="0" smtClean="0"/>
              <a:t> - </a:t>
            </a:r>
            <a:r>
              <a:rPr lang="en-US" sz="1800" b="1" dirty="0" smtClean="0"/>
              <a:t>have appropriate systems and controls in place </a:t>
            </a:r>
            <a:r>
              <a:rPr lang="en-US" sz="1800" dirty="0" smtClean="0"/>
              <a:t>to achieve and comply with all Principles, rules and outcomes and other requirements of the Handbook</a:t>
            </a:r>
          </a:p>
          <a:p>
            <a:pPr eaLnBrk="1" hangingPunct="1">
              <a:buFontTx/>
              <a:buNone/>
            </a:pPr>
            <a:r>
              <a:rPr lang="en-US" sz="1800" dirty="0" smtClean="0"/>
              <a:t> - </a:t>
            </a:r>
            <a:r>
              <a:rPr lang="en-US" sz="1800" b="1" dirty="0" smtClean="0"/>
              <a:t>identify, monitor and manage risks </a:t>
            </a:r>
            <a:r>
              <a:rPr lang="en-US" sz="1800" dirty="0" smtClean="0"/>
              <a:t>to the achievement of all outcomes, rules, Principles and other requirements in the Handbook if applicable and take steps to address issues identified  </a:t>
            </a:r>
          </a:p>
          <a:p>
            <a:pPr eaLnBrk="1" hangingPunct="1">
              <a:buFontTx/>
              <a:buNone/>
            </a:pPr>
            <a:r>
              <a:rPr lang="en-US" sz="1800" dirty="0" smtClean="0"/>
              <a:t>- </a:t>
            </a:r>
            <a:r>
              <a:rPr lang="en-US" sz="1800" b="1" dirty="0" smtClean="0"/>
              <a:t>Ensure compliance with all the reporting and notification </a:t>
            </a:r>
            <a:r>
              <a:rPr lang="en-US" sz="1800" dirty="0" smtClean="0"/>
              <a:t>requirements in the Handbook </a:t>
            </a:r>
          </a:p>
          <a:p>
            <a:pPr eaLnBrk="1" hangingPunct="1">
              <a:buFontTx/>
              <a:buNone/>
            </a:pPr>
            <a:endParaRPr lang="en-US" sz="1800" dirty="0" smtClean="0"/>
          </a:p>
          <a:p>
            <a:pPr eaLnBrk="1" hangingPunct="1">
              <a:buFontTx/>
              <a:buNone/>
            </a:pPr>
            <a:endParaRPr lang="en-US" sz="1800" dirty="0" smtClean="0"/>
          </a:p>
          <a:p>
            <a:pPr eaLnBrk="1" hangingPunct="1">
              <a:buFontTx/>
              <a:buNone/>
            </a:pPr>
            <a:r>
              <a:rPr lang="en-US" sz="1800" b="1" dirty="0" smtClean="0"/>
              <a:t>Do you already have appropriate systems and controls in place to comply? </a:t>
            </a:r>
          </a:p>
          <a:p>
            <a:pPr eaLnBrk="1" hangingPunct="1">
              <a:buFontTx/>
              <a:buNone/>
            </a:pPr>
            <a:endParaRPr lang="en-US" sz="1800" dirty="0" smtClean="0"/>
          </a:p>
          <a:p>
            <a:pPr eaLnBrk="1" hangingPunct="1">
              <a:buFontTx/>
              <a:buNone/>
            </a:pPr>
            <a:endParaRPr lang="en-US" sz="1800" dirty="0" smtClean="0"/>
          </a:p>
          <a:p>
            <a:pPr eaLnBrk="1" hangingPunct="1">
              <a:buFontTx/>
              <a:buNone/>
            </a:pPr>
            <a:endParaRPr lang="en-US" sz="1800" dirty="0" smtClean="0"/>
          </a:p>
          <a:p>
            <a:pPr eaLnBrk="1" hangingPunct="1">
              <a:buFontTx/>
              <a:buNone/>
            </a:pPr>
            <a:endParaRPr lang="en-US" sz="1800" dirty="0" smtClean="0"/>
          </a:p>
          <a:p>
            <a:pPr eaLnBrk="1" hangingPunct="1">
              <a:buFontTx/>
              <a:buNone/>
            </a:pPr>
            <a:endParaRPr lang="en-US" sz="1800" dirty="0" smtClean="0"/>
          </a:p>
          <a:p>
            <a:pPr eaLnBrk="1" hangingPunct="1">
              <a:buFontTx/>
              <a:buNone/>
            </a:pPr>
            <a:r>
              <a:rPr lang="en-US" sz="1800" dirty="0" smtClean="0"/>
              <a:t> </a:t>
            </a:r>
            <a:endParaRPr lang="en-GB" sz="1800" dirty="0" smtClean="0"/>
          </a:p>
        </p:txBody>
      </p:sp>
    </p:spTree>
    <p:extLst>
      <p:ext uri="{BB962C8B-B14F-4D97-AF65-F5344CB8AC3E}">
        <p14:creationId xmlns:p14="http://schemas.microsoft.com/office/powerpoint/2010/main" val="307964461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Your challenge ....</a:t>
            </a:r>
            <a:endParaRPr lang="en-GB" dirty="0"/>
          </a:p>
        </p:txBody>
      </p:sp>
      <p:sp>
        <p:nvSpPr>
          <p:cNvPr id="3" name="Content Placeholder 2"/>
          <p:cNvSpPr>
            <a:spLocks noGrp="1"/>
          </p:cNvSpPr>
          <p:nvPr>
            <p:ph idx="1"/>
          </p:nvPr>
        </p:nvSpPr>
        <p:spPr/>
        <p:txBody>
          <a:bodyPr/>
          <a:lstStyle/>
          <a:p>
            <a:pPr marL="0" indent="0">
              <a:buNone/>
            </a:pPr>
            <a:r>
              <a:rPr lang="en-GB" sz="2800" dirty="0" smtClean="0"/>
              <a:t>Is not merely to ensure your firm is compliant but …</a:t>
            </a:r>
          </a:p>
          <a:p>
            <a:pPr marL="0" indent="0">
              <a:buNone/>
            </a:pPr>
            <a:endParaRPr lang="en-GB" sz="2800" dirty="0" smtClean="0"/>
          </a:p>
          <a:p>
            <a:pPr marL="0" indent="0">
              <a:buNone/>
            </a:pPr>
            <a:r>
              <a:rPr lang="en-GB" sz="2800" dirty="0" smtClean="0"/>
              <a:t>to be able to </a:t>
            </a:r>
            <a:r>
              <a:rPr lang="en-GB" sz="2800" b="1" dirty="0" smtClean="0"/>
              <a:t>DEMONSTRATE</a:t>
            </a:r>
            <a:r>
              <a:rPr lang="en-GB" sz="2800" dirty="0" smtClean="0"/>
              <a:t> to the SRA that your firm and everyone in the firm is compliant on an on-going basis</a:t>
            </a:r>
          </a:p>
          <a:p>
            <a:pPr marL="0" indent="0">
              <a:buNone/>
            </a:pPr>
            <a:endParaRPr lang="en-GB" sz="2800" dirty="0" smtClean="0"/>
          </a:p>
          <a:p>
            <a:pPr marL="0" indent="0">
              <a:buNone/>
            </a:pPr>
            <a:r>
              <a:rPr lang="en-GB" sz="2800" dirty="0" smtClean="0"/>
              <a:t>How will you be able to do this?</a:t>
            </a:r>
            <a:endParaRPr lang="en-GB" sz="2800" dirty="0"/>
          </a:p>
        </p:txBody>
      </p:sp>
    </p:spTree>
    <p:extLst>
      <p:ext uri="{BB962C8B-B14F-4D97-AF65-F5344CB8AC3E}">
        <p14:creationId xmlns:p14="http://schemas.microsoft.com/office/powerpoint/2010/main" val="134766919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234482"/>
          </a:xfrm>
        </p:spPr>
        <p:txBody>
          <a:bodyPr>
            <a:normAutofit/>
          </a:bodyPr>
          <a:lstStyle/>
          <a:p>
            <a:pPr algn="l"/>
            <a:r>
              <a:rPr lang="en-GB" sz="3600" dirty="0" smtClean="0"/>
              <a:t>Outcomes focused regulation is about managing </a:t>
            </a:r>
            <a:r>
              <a:rPr lang="en-GB" sz="3600" b="1" dirty="0" smtClean="0"/>
              <a:t>processes</a:t>
            </a:r>
            <a:br>
              <a:rPr lang="en-GB" sz="3600" b="1" dirty="0" smtClean="0"/>
            </a:br>
            <a:r>
              <a:rPr lang="en-GB" sz="3600" b="1" dirty="0" smtClean="0"/>
              <a:t/>
            </a:r>
            <a:br>
              <a:rPr lang="en-GB" sz="3600" b="1" dirty="0" smtClean="0"/>
            </a:br>
            <a:r>
              <a:rPr lang="en-GB" sz="3600" b="1" dirty="0" smtClean="0"/>
              <a:t/>
            </a:r>
            <a:br>
              <a:rPr lang="en-GB" sz="3600" b="1" dirty="0" smtClean="0"/>
            </a:br>
            <a:r>
              <a:rPr lang="en-GB" sz="3600" dirty="0" smtClean="0"/>
              <a:t>How can these processes be systemised to provide a cost effective method to manage your compliance?</a:t>
            </a:r>
            <a:endParaRPr lang="en-GB" sz="3600" b="1" dirty="0"/>
          </a:p>
        </p:txBody>
      </p:sp>
    </p:spTree>
    <p:extLst>
      <p:ext uri="{BB962C8B-B14F-4D97-AF65-F5344CB8AC3E}">
        <p14:creationId xmlns:p14="http://schemas.microsoft.com/office/powerpoint/2010/main" val="400221539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476250" y="476250"/>
            <a:ext cx="7697788" cy="904875"/>
          </a:xfrm>
        </p:spPr>
        <p:txBody>
          <a:bodyPr anchor="b">
            <a:normAutofit/>
          </a:bodyPr>
          <a:lstStyle/>
          <a:p>
            <a:pPr eaLnBrk="1" hangingPunct="1"/>
            <a:r>
              <a:rPr lang="en-GB" sz="2800" dirty="0" smtClean="0">
                <a:latin typeface="Verdana" pitchFamily="34" charset="0"/>
              </a:rPr>
              <a:t>Do you know your compliance risks?</a:t>
            </a:r>
          </a:p>
        </p:txBody>
      </p:sp>
      <p:sp>
        <p:nvSpPr>
          <p:cNvPr id="72707" name="Rectangle 3"/>
          <p:cNvSpPr>
            <a:spLocks noGrp="1" noChangeArrowheads="1"/>
          </p:cNvSpPr>
          <p:nvPr>
            <p:ph type="body" idx="4294967295"/>
          </p:nvPr>
        </p:nvSpPr>
        <p:spPr>
          <a:xfrm>
            <a:off x="1638300" y="1916113"/>
            <a:ext cx="6819900" cy="4392612"/>
          </a:xfrm>
        </p:spPr>
        <p:txBody>
          <a:bodyPr/>
          <a:lstStyle/>
          <a:p>
            <a:pPr eaLnBrk="1" hangingPunct="1">
              <a:lnSpc>
                <a:spcPct val="120000"/>
              </a:lnSpc>
              <a:defRPr/>
            </a:pPr>
            <a:r>
              <a:rPr lang="en-GB" sz="2000" b="1" dirty="0" smtClean="0">
                <a:latin typeface="Verdana" pitchFamily="34" charset="0"/>
              </a:rPr>
              <a:t>What </a:t>
            </a:r>
            <a:r>
              <a:rPr lang="en-GB" sz="2000" dirty="0" smtClean="0">
                <a:latin typeface="Verdana" pitchFamily="34" charset="0"/>
              </a:rPr>
              <a:t>are your compliance risks</a:t>
            </a:r>
          </a:p>
          <a:p>
            <a:pPr eaLnBrk="1" hangingPunct="1">
              <a:lnSpc>
                <a:spcPct val="120000"/>
              </a:lnSpc>
              <a:defRPr/>
            </a:pPr>
            <a:r>
              <a:rPr lang="en-GB" sz="2000" b="1" dirty="0" smtClean="0">
                <a:latin typeface="Verdana" pitchFamily="34" charset="0"/>
              </a:rPr>
              <a:t>Where</a:t>
            </a:r>
            <a:r>
              <a:rPr lang="en-GB" sz="2000" dirty="0" smtClean="0">
                <a:latin typeface="Verdana" pitchFamily="34" charset="0"/>
              </a:rPr>
              <a:t> does the knowledge of your compliance risk reside?</a:t>
            </a:r>
          </a:p>
          <a:p>
            <a:pPr eaLnBrk="1" hangingPunct="1">
              <a:lnSpc>
                <a:spcPct val="160000"/>
              </a:lnSpc>
              <a:defRPr/>
            </a:pPr>
            <a:r>
              <a:rPr lang="en-GB" sz="2000" dirty="0" smtClean="0">
                <a:latin typeface="Verdana" pitchFamily="34" charset="0"/>
              </a:rPr>
              <a:t>Can you </a:t>
            </a:r>
            <a:r>
              <a:rPr lang="en-GB" sz="2000" b="1" dirty="0" smtClean="0">
                <a:latin typeface="Verdana" pitchFamily="34" charset="0"/>
              </a:rPr>
              <a:t>access</a:t>
            </a:r>
            <a:r>
              <a:rPr lang="en-GB" sz="2000" dirty="0" smtClean="0">
                <a:latin typeface="Verdana" pitchFamily="34" charset="0"/>
              </a:rPr>
              <a:t> it?</a:t>
            </a:r>
          </a:p>
          <a:p>
            <a:pPr eaLnBrk="1" hangingPunct="1">
              <a:lnSpc>
                <a:spcPct val="160000"/>
              </a:lnSpc>
              <a:defRPr/>
            </a:pPr>
            <a:r>
              <a:rPr lang="en-GB" sz="2000" dirty="0" smtClean="0">
                <a:latin typeface="Verdana" pitchFamily="34" charset="0"/>
              </a:rPr>
              <a:t>Do you have </a:t>
            </a:r>
            <a:r>
              <a:rPr lang="en-GB" sz="2000" b="1" dirty="0" smtClean="0">
                <a:latin typeface="Verdana" pitchFamily="34" charset="0"/>
              </a:rPr>
              <a:t>systems</a:t>
            </a:r>
            <a:r>
              <a:rPr lang="en-GB" sz="2000" dirty="0" smtClean="0">
                <a:latin typeface="Verdana" pitchFamily="34" charset="0"/>
              </a:rPr>
              <a:t> to monitor, review and </a:t>
            </a:r>
          </a:p>
          <a:p>
            <a:pPr eaLnBrk="1" hangingPunct="1">
              <a:lnSpc>
                <a:spcPct val="160000"/>
              </a:lnSpc>
              <a:buFontTx/>
              <a:buNone/>
              <a:defRPr/>
            </a:pPr>
            <a:r>
              <a:rPr lang="en-GB" sz="2000" dirty="0" smtClean="0">
                <a:latin typeface="Verdana" pitchFamily="34" charset="0"/>
              </a:rPr>
              <a:t>   upgrade your knowledge?</a:t>
            </a:r>
          </a:p>
          <a:p>
            <a:pPr eaLnBrk="1" hangingPunct="1">
              <a:lnSpc>
                <a:spcPct val="160000"/>
              </a:lnSpc>
              <a:buFontTx/>
              <a:buNone/>
              <a:defRPr/>
            </a:pPr>
            <a:endParaRPr lang="en-GB" sz="2000" dirty="0">
              <a:latin typeface="Verdan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marL="0" indent="0" algn="ctr" eaLnBrk="1" hangingPunct="1">
              <a:spcBef>
                <a:spcPct val="0"/>
              </a:spcBef>
              <a:buFontTx/>
              <a:buNone/>
              <a:defRPr/>
            </a:pPr>
            <a:endParaRPr lang="en-GB" sz="1400" kern="1200" dirty="0">
              <a:solidFill>
                <a:srgbClr val="002060"/>
              </a:solidFill>
              <a:latin typeface="Tahom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marL="0" indent="0" algn="ctr" eaLnBrk="1" hangingPunct="1">
              <a:spcBef>
                <a:spcPct val="0"/>
              </a:spcBef>
              <a:buFontTx/>
              <a:buNone/>
              <a:defRPr/>
            </a:pPr>
            <a:endParaRPr lang="en-GB" sz="1400" kern="1200" dirty="0">
              <a:solidFill>
                <a:srgbClr val="002060"/>
              </a:solidFill>
              <a:latin typeface="Tahoma" pitchFamily="34" charset="0"/>
            </a:endParaRPr>
          </a:p>
          <a:p>
            <a:pPr eaLnBrk="1" hangingPunct="1">
              <a:lnSpc>
                <a:spcPct val="160000"/>
              </a:lnSpc>
              <a:buFontTx/>
              <a:buNone/>
              <a:defRPr/>
            </a:pPr>
            <a:endParaRPr lang="en-GB" sz="2000" dirty="0" smtClean="0">
              <a:latin typeface="Verdana" pitchFamily="34" charset="0"/>
            </a:endParaRPr>
          </a:p>
        </p:txBody>
      </p:sp>
    </p:spTree>
    <p:extLst>
      <p:ext uri="{BB962C8B-B14F-4D97-AF65-F5344CB8AC3E}">
        <p14:creationId xmlns:p14="http://schemas.microsoft.com/office/powerpoint/2010/main" val="2483616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fontScale="90000"/>
          </a:bodyPr>
          <a:lstStyle/>
          <a:p>
            <a:pPr algn="l" fontAlgn="auto">
              <a:spcAft>
                <a:spcPts val="0"/>
              </a:spcAft>
              <a:defRPr/>
            </a:pPr>
            <a:r>
              <a:rPr lang="en-GB" sz="4000" dirty="0"/>
              <a:t/>
            </a:r>
            <a:br>
              <a:rPr lang="en-GB" sz="4000" dirty="0"/>
            </a:br>
            <a:r>
              <a:rPr lang="en-GB" sz="4000" b="1" dirty="0" smtClean="0"/>
              <a:t>The </a:t>
            </a:r>
            <a:r>
              <a:rPr lang="en-GB" sz="4000" b="1" dirty="0"/>
              <a:t>Handbook </a:t>
            </a:r>
            <a:r>
              <a:rPr lang="en-GB" sz="4000" dirty="0"/>
              <a:t/>
            </a:r>
            <a:br>
              <a:rPr lang="en-GB" sz="4000" dirty="0"/>
            </a:br>
            <a:endParaRPr lang="en-GB" sz="4000" dirty="0"/>
          </a:p>
        </p:txBody>
      </p:sp>
      <p:sp>
        <p:nvSpPr>
          <p:cNvPr id="24578" name="Rectangle 5"/>
          <p:cNvSpPr>
            <a:spLocks noGrp="1" noChangeArrowheads="1"/>
          </p:cNvSpPr>
          <p:nvPr>
            <p:ph type="body" idx="1"/>
          </p:nvPr>
        </p:nvSpPr>
        <p:spPr>
          <a:xfrm>
            <a:off x="304800" y="1676400"/>
            <a:ext cx="8229600" cy="4525963"/>
          </a:xfrm>
        </p:spPr>
        <p:txBody>
          <a:bodyPr/>
          <a:lstStyle/>
          <a:p>
            <a:pPr>
              <a:lnSpc>
                <a:spcPct val="90000"/>
              </a:lnSpc>
              <a:buFontTx/>
              <a:buNone/>
            </a:pPr>
            <a:r>
              <a:rPr lang="en-GB" sz="2000" dirty="0" smtClean="0"/>
              <a:t>	Contains all the requirements to regulate solicitors, partnerships, LLPs, limited companies and ABS and their staff. It </a:t>
            </a:r>
            <a:r>
              <a:rPr lang="en-GB" sz="2000" i="1" dirty="0" smtClean="0"/>
              <a:t>includes</a:t>
            </a:r>
            <a:r>
              <a:rPr lang="en-GB" sz="2000" dirty="0" smtClean="0"/>
              <a:t>:</a:t>
            </a:r>
          </a:p>
          <a:p>
            <a:pPr>
              <a:lnSpc>
                <a:spcPct val="90000"/>
              </a:lnSpc>
              <a:buFontTx/>
              <a:buNone/>
            </a:pPr>
            <a:endParaRPr lang="en-GB" sz="2000" dirty="0" smtClean="0"/>
          </a:p>
          <a:p>
            <a:pPr>
              <a:lnSpc>
                <a:spcPct val="90000"/>
              </a:lnSpc>
            </a:pPr>
            <a:r>
              <a:rPr lang="en-GB" sz="2000" b="1" dirty="0" smtClean="0"/>
              <a:t>The Principles</a:t>
            </a:r>
          </a:p>
          <a:p>
            <a:pPr>
              <a:lnSpc>
                <a:spcPct val="90000"/>
              </a:lnSpc>
            </a:pPr>
            <a:r>
              <a:rPr lang="en-GB" sz="2000" b="1" dirty="0" smtClean="0"/>
              <a:t>Code of Conduct</a:t>
            </a:r>
          </a:p>
          <a:p>
            <a:pPr>
              <a:lnSpc>
                <a:spcPct val="90000"/>
              </a:lnSpc>
            </a:pPr>
            <a:r>
              <a:rPr lang="en-GB" sz="2000" b="1" dirty="0" smtClean="0"/>
              <a:t>Authorisation Rules</a:t>
            </a:r>
          </a:p>
          <a:p>
            <a:pPr>
              <a:lnSpc>
                <a:spcPct val="90000"/>
              </a:lnSpc>
            </a:pPr>
            <a:r>
              <a:rPr lang="en-GB" sz="2000" b="1" dirty="0" smtClean="0"/>
              <a:t>Accounts Rules</a:t>
            </a:r>
          </a:p>
          <a:p>
            <a:pPr>
              <a:lnSpc>
                <a:spcPct val="90000"/>
              </a:lnSpc>
            </a:pPr>
            <a:r>
              <a:rPr lang="en-GB" sz="2000" dirty="0" smtClean="0"/>
              <a:t>Specialist Services Rules</a:t>
            </a:r>
            <a:endParaRPr lang="en-GB" sz="2000" b="1" dirty="0" smtClean="0"/>
          </a:p>
          <a:p>
            <a:pPr>
              <a:lnSpc>
                <a:spcPct val="90000"/>
              </a:lnSpc>
            </a:pPr>
            <a:r>
              <a:rPr lang="en-GB" sz="2000" dirty="0" smtClean="0"/>
              <a:t>Indemnity Insurance Rules/Compensation Fund Rules</a:t>
            </a:r>
          </a:p>
          <a:p>
            <a:pPr>
              <a:lnSpc>
                <a:spcPct val="90000"/>
              </a:lnSpc>
            </a:pPr>
            <a:r>
              <a:rPr lang="en-GB" sz="2000" dirty="0" smtClean="0"/>
              <a:t>Disciplinary Procedure Rules</a:t>
            </a:r>
          </a:p>
          <a:p>
            <a:pPr>
              <a:lnSpc>
                <a:spcPct val="90000"/>
              </a:lnSpc>
            </a:pPr>
            <a:r>
              <a:rPr lang="en-GB" sz="2000" dirty="0" smtClean="0"/>
              <a:t>All training requirements</a:t>
            </a:r>
          </a:p>
          <a:p>
            <a:pPr>
              <a:lnSpc>
                <a:spcPct val="90000"/>
              </a:lnSpc>
            </a:pPr>
            <a:endParaRPr lang="en-GB" sz="2400" dirty="0" smtClean="0"/>
          </a:p>
          <a:p>
            <a:pPr>
              <a:lnSpc>
                <a:spcPct val="90000"/>
              </a:lnSpc>
            </a:pPr>
            <a:endParaRPr lang="en-GB" sz="2400" dirty="0" smtClean="0"/>
          </a:p>
        </p:txBody>
      </p:sp>
    </p:spTree>
    <p:extLst>
      <p:ext uri="{BB962C8B-B14F-4D97-AF65-F5344CB8AC3E}">
        <p14:creationId xmlns:p14="http://schemas.microsoft.com/office/powerpoint/2010/main" val="1989402897"/>
      </p:ext>
    </p:extLst>
  </p:cSld>
  <p:clrMapOvr>
    <a:masterClrMapping/>
  </p:clrMapOv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539552" y="571500"/>
            <a:ext cx="8604448" cy="609600"/>
          </a:xfrm>
        </p:spPr>
        <p:txBody>
          <a:bodyPr>
            <a:noAutofit/>
          </a:bodyPr>
          <a:lstStyle/>
          <a:p>
            <a:pPr algn="l"/>
            <a:r>
              <a:rPr lang="en-GB" sz="2800" dirty="0">
                <a:latin typeface="Verdana" pitchFamily="34" charset="0"/>
              </a:rPr>
              <a:t>A Risk Management / </a:t>
            </a:r>
            <a:r>
              <a:rPr lang="en-GB" sz="2800" dirty="0" smtClean="0">
                <a:latin typeface="Verdana" pitchFamily="34" charset="0"/>
              </a:rPr>
              <a:t>KM integrated </a:t>
            </a:r>
            <a:r>
              <a:rPr lang="en-GB" sz="2800" dirty="0">
                <a:latin typeface="Verdana" pitchFamily="34" charset="0"/>
              </a:rPr>
              <a:t>approach</a:t>
            </a:r>
          </a:p>
        </p:txBody>
      </p:sp>
      <p:sp>
        <p:nvSpPr>
          <p:cNvPr id="33795" name="Rectangle 3"/>
          <p:cNvSpPr>
            <a:spLocks noGrp="1" noChangeArrowheads="1"/>
          </p:cNvSpPr>
          <p:nvPr>
            <p:ph type="body" idx="1"/>
          </p:nvPr>
        </p:nvSpPr>
        <p:spPr>
          <a:xfrm>
            <a:off x="1595438" y="1773238"/>
            <a:ext cx="6629400" cy="4483100"/>
          </a:xfrm>
        </p:spPr>
        <p:txBody>
          <a:bodyPr/>
          <a:lstStyle/>
          <a:p>
            <a:pPr>
              <a:lnSpc>
                <a:spcPct val="180000"/>
              </a:lnSpc>
            </a:pPr>
            <a:r>
              <a:rPr lang="en-GB" sz="2000" dirty="0">
                <a:latin typeface="Verdana" pitchFamily="34" charset="0"/>
              </a:rPr>
              <a:t>Approach risk from a KM viewpoint and vice versa</a:t>
            </a:r>
          </a:p>
          <a:p>
            <a:pPr>
              <a:lnSpc>
                <a:spcPct val="180000"/>
              </a:lnSpc>
            </a:pPr>
            <a:r>
              <a:rPr lang="en-GB" sz="2000" dirty="0">
                <a:latin typeface="Verdana" pitchFamily="34" charset="0"/>
              </a:rPr>
              <a:t>Need to manage the risks relating to knowledge in any event</a:t>
            </a:r>
          </a:p>
          <a:p>
            <a:pPr>
              <a:lnSpc>
                <a:spcPct val="180000"/>
              </a:lnSpc>
            </a:pPr>
            <a:r>
              <a:rPr lang="en-GB" sz="2000" dirty="0">
                <a:latin typeface="Verdana" pitchFamily="34" charset="0"/>
              </a:rPr>
              <a:t>Managing the risks</a:t>
            </a:r>
          </a:p>
          <a:p>
            <a:pPr lvl="1">
              <a:spcBef>
                <a:spcPct val="30000"/>
              </a:spcBef>
            </a:pPr>
            <a:r>
              <a:rPr lang="en-GB" altLang="en-GB" sz="2000" dirty="0">
                <a:latin typeface="Verdana" pitchFamily="34" charset="0"/>
              </a:rPr>
              <a:t>Quality assurance</a:t>
            </a:r>
          </a:p>
          <a:p>
            <a:pPr lvl="1">
              <a:spcBef>
                <a:spcPct val="30000"/>
              </a:spcBef>
            </a:pPr>
            <a:r>
              <a:rPr lang="en-GB" altLang="en-GB" sz="2000" dirty="0">
                <a:latin typeface="Verdana" pitchFamily="34" charset="0"/>
              </a:rPr>
              <a:t>Greater competitiveness</a:t>
            </a:r>
            <a:endParaRPr lang="en-GB" sz="2000" dirty="0">
              <a:latin typeface="Verdana" pitchFamily="34" charset="0"/>
            </a:endParaRPr>
          </a:p>
          <a:p>
            <a:pPr>
              <a:buFont typeface="Wingdings" pitchFamily="2" charset="2"/>
              <a:buNone/>
            </a:pPr>
            <a:endParaRPr lang="en-GB" sz="2000" dirty="0">
              <a:latin typeface="Verdana" pitchFamily="34" charset="0"/>
            </a:endParaRPr>
          </a:p>
        </p:txBody>
      </p:sp>
    </p:spTree>
    <p:extLst>
      <p:ext uri="{BB962C8B-B14F-4D97-AF65-F5344CB8AC3E}">
        <p14:creationId xmlns:p14="http://schemas.microsoft.com/office/powerpoint/2010/main" val="405231887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Footer Placeholder 4"/>
          <p:cNvSpPr txBox="1">
            <a:spLocks noGrp="1"/>
          </p:cNvSpPr>
          <p:nvPr/>
        </p:nvSpPr>
        <p:spPr bwMode="auto">
          <a:xfrm>
            <a:off x="3124200"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GB" sz="1400" dirty="0">
              <a:solidFill>
                <a:srgbClr val="002060"/>
              </a:solidFill>
              <a:latin typeface="Tahoma" pitchFamily="34" charset="0"/>
            </a:endParaRPr>
          </a:p>
        </p:txBody>
      </p:sp>
      <p:sp>
        <p:nvSpPr>
          <p:cNvPr id="69635" name="Rectangle 3"/>
          <p:cNvSpPr>
            <a:spLocks noGrp="1" noChangeArrowheads="1"/>
          </p:cNvSpPr>
          <p:nvPr>
            <p:ph type="title" idx="4294967295"/>
          </p:nvPr>
        </p:nvSpPr>
        <p:spPr>
          <a:xfrm>
            <a:off x="1150938" y="836613"/>
            <a:ext cx="7793037" cy="863600"/>
          </a:xfrm>
        </p:spPr>
        <p:txBody>
          <a:bodyPr anchor="b">
            <a:normAutofit fontScale="90000"/>
          </a:bodyPr>
          <a:lstStyle/>
          <a:p>
            <a:pPr algn="l" eaLnBrk="1" hangingPunct="1"/>
            <a:r>
              <a:rPr lang="en-GB" sz="2800" dirty="0" smtClean="0">
                <a:latin typeface="Verdana" pitchFamily="34" charset="0"/>
              </a:rPr>
              <a:t>Establishing the </a:t>
            </a:r>
            <a:r>
              <a:rPr lang="en-GB" sz="2800" b="1" dirty="0" smtClean="0">
                <a:latin typeface="Verdana" pitchFamily="34" charset="0"/>
              </a:rPr>
              <a:t>resources</a:t>
            </a:r>
            <a:r>
              <a:rPr lang="en-GB" sz="2800" dirty="0" smtClean="0">
                <a:latin typeface="Verdana" pitchFamily="34" charset="0"/>
              </a:rPr>
              <a:t> you will need to effectively manage your compliance</a:t>
            </a:r>
            <a:endParaRPr lang="en-US" sz="2800" dirty="0" smtClean="0">
              <a:latin typeface="Verdana" pitchFamily="34" charset="0"/>
            </a:endParaRPr>
          </a:p>
        </p:txBody>
      </p:sp>
      <p:sp>
        <p:nvSpPr>
          <p:cNvPr id="69636" name="Rectangle 3" descr="Rectangle: Click to edit Master text styles&#10;Second level&#10;Third level&#10;Fourth level&#10;Fifth level"/>
          <p:cNvSpPr>
            <a:spLocks noGrp="1" noChangeArrowheads="1"/>
          </p:cNvSpPr>
          <p:nvPr>
            <p:ph type="body" idx="4294967295"/>
          </p:nvPr>
        </p:nvSpPr>
        <p:spPr>
          <a:xfrm>
            <a:off x="1187450" y="1989138"/>
            <a:ext cx="7772400" cy="4114800"/>
          </a:xfrm>
        </p:spPr>
        <p:txBody>
          <a:bodyPr>
            <a:normAutofit/>
          </a:bodyPr>
          <a:lstStyle/>
          <a:p>
            <a:pPr marL="0" indent="0" eaLnBrk="1" hangingPunct="1">
              <a:lnSpc>
                <a:spcPct val="90000"/>
              </a:lnSpc>
              <a:buNone/>
            </a:pPr>
            <a:endParaRPr lang="en-GB" sz="2000" dirty="0" smtClean="0">
              <a:latin typeface="Verdana" pitchFamily="34" charset="0"/>
            </a:endParaRPr>
          </a:p>
          <a:p>
            <a:pPr marL="0" indent="0" eaLnBrk="1" hangingPunct="1">
              <a:lnSpc>
                <a:spcPct val="90000"/>
              </a:lnSpc>
              <a:buNone/>
            </a:pPr>
            <a:r>
              <a:rPr lang="en-GB" sz="2000" dirty="0" smtClean="0">
                <a:latin typeface="Verdana" pitchFamily="34" charset="0"/>
              </a:rPr>
              <a:t>For example:</a:t>
            </a:r>
          </a:p>
          <a:p>
            <a:pPr marL="0" indent="0" eaLnBrk="1" hangingPunct="1">
              <a:lnSpc>
                <a:spcPct val="90000"/>
              </a:lnSpc>
              <a:buNone/>
            </a:pPr>
            <a:endParaRPr lang="en-GB" sz="2000" dirty="0" smtClean="0">
              <a:latin typeface="Verdana" pitchFamily="34" charset="0"/>
            </a:endParaRPr>
          </a:p>
          <a:p>
            <a:pPr eaLnBrk="1" hangingPunct="1">
              <a:lnSpc>
                <a:spcPct val="90000"/>
              </a:lnSpc>
            </a:pPr>
            <a:r>
              <a:rPr lang="en-GB" sz="2000" dirty="0" smtClean="0">
                <a:latin typeface="Verdana" pitchFamily="34" charset="0"/>
              </a:rPr>
              <a:t>Internal or external?</a:t>
            </a:r>
          </a:p>
          <a:p>
            <a:pPr eaLnBrk="1" hangingPunct="1">
              <a:lnSpc>
                <a:spcPct val="90000"/>
              </a:lnSpc>
            </a:pPr>
            <a:r>
              <a:rPr lang="en-GB" sz="2000" dirty="0" smtClean="0">
                <a:latin typeface="Verdana" pitchFamily="34" charset="0"/>
              </a:rPr>
              <a:t>Part time partners or professionals?</a:t>
            </a:r>
          </a:p>
          <a:p>
            <a:pPr eaLnBrk="1" hangingPunct="1">
              <a:lnSpc>
                <a:spcPct val="90000"/>
              </a:lnSpc>
            </a:pPr>
            <a:r>
              <a:rPr lang="en-GB" sz="2000" dirty="0" smtClean="0">
                <a:latin typeface="Verdana" pitchFamily="34" charset="0"/>
              </a:rPr>
              <a:t>Paper records or use of IT</a:t>
            </a:r>
          </a:p>
          <a:p>
            <a:pPr eaLnBrk="1" hangingPunct="1">
              <a:lnSpc>
                <a:spcPct val="90000"/>
              </a:lnSpc>
            </a:pPr>
            <a:r>
              <a:rPr lang="en-GB" sz="2000" dirty="0" smtClean="0">
                <a:latin typeface="Verdana" pitchFamily="34" charset="0"/>
              </a:rPr>
              <a:t>If IT is used - bespoke or ‘off the peg’ systems?</a:t>
            </a:r>
          </a:p>
          <a:p>
            <a:pPr eaLnBrk="1" hangingPunct="1">
              <a:lnSpc>
                <a:spcPct val="90000"/>
              </a:lnSpc>
            </a:pPr>
            <a:endParaRPr lang="en-GB" sz="2000" dirty="0" smtClean="0">
              <a:latin typeface="Verdana" pitchFamily="34" charset="0"/>
            </a:endParaRPr>
          </a:p>
          <a:p>
            <a:pPr eaLnBrk="1" hangingPunct="1">
              <a:lnSpc>
                <a:spcPct val="90000"/>
              </a:lnSpc>
              <a:buFontTx/>
              <a:buNone/>
            </a:pPr>
            <a:endParaRPr lang="en-GB" sz="2000" dirty="0" smtClean="0">
              <a:latin typeface="Verdana" pitchFamily="34" charset="0"/>
            </a:endParaRPr>
          </a:p>
          <a:p>
            <a:pPr eaLnBrk="1" hangingPunct="1">
              <a:lnSpc>
                <a:spcPct val="90000"/>
              </a:lnSpc>
              <a:buFontTx/>
              <a:buNone/>
            </a:pPr>
            <a:endParaRPr lang="en-GB" sz="2000" dirty="0" smtClean="0">
              <a:latin typeface="Verdana" pitchFamily="34" charset="0"/>
            </a:endParaRPr>
          </a:p>
        </p:txBody>
      </p:sp>
      <p:sp>
        <p:nvSpPr>
          <p:cNvPr id="6963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GB" sz="2000">
              <a:latin typeface="Tahoma" pitchFamily="34" charset="0"/>
            </a:endParaRPr>
          </a:p>
        </p:txBody>
      </p:sp>
    </p:spTree>
    <p:extLst>
      <p:ext uri="{BB962C8B-B14F-4D97-AF65-F5344CB8AC3E}">
        <p14:creationId xmlns:p14="http://schemas.microsoft.com/office/powerpoint/2010/main" val="29269655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Footer Placeholder 4"/>
          <p:cNvSpPr txBox="1">
            <a:spLocks noGrp="1"/>
          </p:cNvSpPr>
          <p:nvPr/>
        </p:nvSpPr>
        <p:spPr bwMode="auto">
          <a:xfrm>
            <a:off x="3124200"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GB" sz="1400" dirty="0">
              <a:solidFill>
                <a:srgbClr val="002060"/>
              </a:solidFill>
              <a:latin typeface="Tahoma" pitchFamily="34" charset="0"/>
            </a:endParaRPr>
          </a:p>
        </p:txBody>
      </p:sp>
      <p:sp>
        <p:nvSpPr>
          <p:cNvPr id="73731" name="Rectangle 3"/>
          <p:cNvSpPr>
            <a:spLocks noGrp="1" noChangeArrowheads="1"/>
          </p:cNvSpPr>
          <p:nvPr>
            <p:ph type="title" idx="4294967295"/>
          </p:nvPr>
        </p:nvSpPr>
        <p:spPr>
          <a:xfrm>
            <a:off x="457200" y="479425"/>
            <a:ext cx="8229600" cy="938213"/>
          </a:xfrm>
        </p:spPr>
        <p:txBody>
          <a:bodyPr anchor="b"/>
          <a:lstStyle/>
          <a:p>
            <a:pPr eaLnBrk="1" hangingPunct="1"/>
            <a:r>
              <a:rPr lang="en-GB" sz="2800" smtClean="0">
                <a:latin typeface="Verdana" pitchFamily="34" charset="0"/>
              </a:rPr>
              <a:t>A systematic approach is required</a:t>
            </a:r>
            <a:endParaRPr lang="en-US" sz="2800" smtClean="0">
              <a:latin typeface="Verdana" pitchFamily="34" charset="0"/>
            </a:endParaRPr>
          </a:p>
        </p:txBody>
      </p:sp>
      <p:sp>
        <p:nvSpPr>
          <p:cNvPr id="73732" name="Rectangle 3" descr="Rectangle: Click to edit Master text styles&#10;Second level&#10;Third level&#10;Fourth level&#10;Fifth level"/>
          <p:cNvSpPr>
            <a:spLocks noGrp="1" noChangeArrowheads="1"/>
          </p:cNvSpPr>
          <p:nvPr>
            <p:ph type="body" idx="4294967295"/>
          </p:nvPr>
        </p:nvSpPr>
        <p:spPr/>
        <p:txBody>
          <a:bodyPr/>
          <a:lstStyle/>
          <a:p>
            <a:pPr eaLnBrk="1" hangingPunct="1"/>
            <a:endParaRPr lang="en-GB" sz="1800" dirty="0" smtClean="0">
              <a:latin typeface="Verdana" pitchFamily="34" charset="0"/>
            </a:endParaRPr>
          </a:p>
          <a:p>
            <a:pPr eaLnBrk="1" hangingPunct="1"/>
            <a:r>
              <a:rPr lang="en-GB" sz="1800" dirty="0" smtClean="0">
                <a:latin typeface="Verdana" pitchFamily="34" charset="0"/>
              </a:rPr>
              <a:t>Put in place a </a:t>
            </a:r>
            <a:r>
              <a:rPr lang="en-GB" sz="1800" b="1" dirty="0" smtClean="0">
                <a:latin typeface="Verdana" pitchFamily="34" charset="0"/>
              </a:rPr>
              <a:t>formal</a:t>
            </a:r>
            <a:r>
              <a:rPr lang="en-GB" sz="1800" dirty="0" smtClean="0">
                <a:latin typeface="Verdana" pitchFamily="34" charset="0"/>
              </a:rPr>
              <a:t> compliance risk </a:t>
            </a:r>
          </a:p>
          <a:p>
            <a:pPr eaLnBrk="1" hangingPunct="1">
              <a:buFontTx/>
              <a:buNone/>
            </a:pPr>
            <a:r>
              <a:rPr lang="en-GB" sz="1800" dirty="0" smtClean="0">
                <a:latin typeface="Verdana" pitchFamily="34" charset="0"/>
              </a:rPr>
              <a:t>    management process to identify and manage every area of compliance risk for the SRA Handbook and Code </a:t>
            </a:r>
          </a:p>
          <a:p>
            <a:pPr eaLnBrk="1" hangingPunct="1"/>
            <a:endParaRPr lang="en-GB" sz="1800" dirty="0" smtClean="0">
              <a:latin typeface="Verdana" pitchFamily="34" charset="0"/>
            </a:endParaRPr>
          </a:p>
          <a:p>
            <a:pPr eaLnBrk="1" hangingPunct="1"/>
            <a:r>
              <a:rPr lang="en-GB" sz="1800" dirty="0" smtClean="0">
                <a:latin typeface="Verdana" pitchFamily="34" charset="0"/>
              </a:rPr>
              <a:t>Establish a comprehensive database covering all compliance risk areas</a:t>
            </a:r>
          </a:p>
          <a:p>
            <a:pPr eaLnBrk="1" hangingPunct="1"/>
            <a:endParaRPr lang="en-GB" sz="1800" dirty="0" smtClean="0">
              <a:latin typeface="Verdana" pitchFamily="34" charset="0"/>
            </a:endParaRPr>
          </a:p>
          <a:p>
            <a:pPr eaLnBrk="1" hangingPunct="1"/>
            <a:r>
              <a:rPr lang="en-GB" sz="1800" dirty="0" smtClean="0">
                <a:latin typeface="Verdana" pitchFamily="34" charset="0"/>
              </a:rPr>
              <a:t>Standards such as Lexel and ISO 9000 are likely to  help </a:t>
            </a:r>
          </a:p>
          <a:p>
            <a:pPr eaLnBrk="1" hangingPunct="1"/>
            <a:endParaRPr lang="en-GB" sz="1800" dirty="0" smtClean="0">
              <a:latin typeface="Verdana" pitchFamily="34" charset="0"/>
            </a:endParaRPr>
          </a:p>
          <a:p>
            <a:pPr eaLnBrk="1" hangingPunct="1"/>
            <a:endParaRPr lang="en-GB" sz="2000" dirty="0" smtClean="0">
              <a:latin typeface="Verdana" pitchFamily="34" charset="0"/>
            </a:endParaRPr>
          </a:p>
          <a:p>
            <a:pPr eaLnBrk="1" hangingPunct="1">
              <a:buFontTx/>
              <a:buNone/>
            </a:pPr>
            <a:endParaRPr lang="en-GB" sz="2000" dirty="0" smtClean="0">
              <a:latin typeface="Verdana" pitchFamily="34" charset="0"/>
            </a:endParaRPr>
          </a:p>
          <a:p>
            <a:pPr eaLnBrk="1" hangingPunct="1">
              <a:buFontTx/>
              <a:buNone/>
            </a:pPr>
            <a:endParaRPr lang="en-US" sz="4400" dirty="0" smtClean="0">
              <a:latin typeface="Verdana" pitchFamily="34" charset="0"/>
            </a:endParaRPr>
          </a:p>
        </p:txBody>
      </p:sp>
    </p:spTree>
    <p:extLst>
      <p:ext uri="{BB962C8B-B14F-4D97-AF65-F5344CB8AC3E}">
        <p14:creationId xmlns:p14="http://schemas.microsoft.com/office/powerpoint/2010/main" val="194446815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95438" y="332656"/>
            <a:ext cx="7183437" cy="648072"/>
          </a:xfrm>
        </p:spPr>
        <p:txBody>
          <a:bodyPr>
            <a:normAutofit fontScale="90000"/>
          </a:bodyPr>
          <a:lstStyle/>
          <a:p>
            <a:pPr algn="l"/>
            <a:r>
              <a:rPr lang="en-GB" sz="2400" dirty="0">
                <a:latin typeface="Verdana" pitchFamily="34" charset="0"/>
              </a:rPr>
              <a:t>Implementing a </a:t>
            </a:r>
            <a:r>
              <a:rPr lang="en-GB" sz="2400" dirty="0" smtClean="0">
                <a:latin typeface="Verdana" pitchFamily="34" charset="0"/>
              </a:rPr>
              <a:t>compliance risk management </a:t>
            </a:r>
            <a:r>
              <a:rPr lang="en-GB" sz="2400" dirty="0">
                <a:latin typeface="Verdana" pitchFamily="34" charset="0"/>
              </a:rPr>
              <a:t>Strategy</a:t>
            </a:r>
          </a:p>
        </p:txBody>
      </p:sp>
      <p:grpSp>
        <p:nvGrpSpPr>
          <p:cNvPr id="2" name="Group 3"/>
          <p:cNvGrpSpPr>
            <a:grpSpLocks/>
          </p:cNvGrpSpPr>
          <p:nvPr/>
        </p:nvGrpSpPr>
        <p:grpSpPr bwMode="auto">
          <a:xfrm>
            <a:off x="2734173" y="1221522"/>
            <a:ext cx="3134539" cy="5318125"/>
            <a:chOff x="2142" y="803"/>
            <a:chExt cx="1628" cy="3440"/>
          </a:xfrm>
        </p:grpSpPr>
        <p:grpSp>
          <p:nvGrpSpPr>
            <p:cNvPr id="3" name="Group 4"/>
            <p:cNvGrpSpPr>
              <a:grpSpLocks/>
            </p:cNvGrpSpPr>
            <p:nvPr/>
          </p:nvGrpSpPr>
          <p:grpSpPr bwMode="auto">
            <a:xfrm>
              <a:off x="2485" y="803"/>
              <a:ext cx="1218" cy="672"/>
              <a:chOff x="1277" y="841"/>
              <a:chExt cx="1218" cy="672"/>
            </a:xfrm>
          </p:grpSpPr>
          <p:sp>
            <p:nvSpPr>
              <p:cNvPr id="35845" name="Rectangle 5"/>
              <p:cNvSpPr>
                <a:spLocks noChangeArrowheads="1"/>
              </p:cNvSpPr>
              <p:nvPr/>
            </p:nvSpPr>
            <p:spPr bwMode="auto">
              <a:xfrm>
                <a:off x="1277" y="841"/>
                <a:ext cx="1218" cy="52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46" name="Text Box 6"/>
              <p:cNvSpPr txBox="1">
                <a:spLocks noChangeArrowheads="1"/>
              </p:cNvSpPr>
              <p:nvPr/>
            </p:nvSpPr>
            <p:spPr bwMode="auto">
              <a:xfrm>
                <a:off x="1368" y="842"/>
                <a:ext cx="1058" cy="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400" b="1">
                    <a:latin typeface="Century725 BT" charset="0"/>
                  </a:rPr>
                  <a:t>DIAGNOSIS</a:t>
                </a:r>
              </a:p>
              <a:p>
                <a:pPr algn="ctr">
                  <a:spcBef>
                    <a:spcPct val="50000"/>
                  </a:spcBef>
                </a:pPr>
                <a:r>
                  <a:rPr lang="en-GB" sz="1200">
                    <a:latin typeface="Century725 BT" charset="0"/>
                  </a:rPr>
                  <a:t>Identification and assessment</a:t>
                </a:r>
              </a:p>
              <a:p>
                <a:pPr algn="ctr">
                  <a:spcBef>
                    <a:spcPct val="50000"/>
                  </a:spcBef>
                </a:pPr>
                <a:endParaRPr lang="en-GB" sz="1200">
                  <a:latin typeface="Century725 BT" charset="0"/>
                </a:endParaRPr>
              </a:p>
            </p:txBody>
          </p:sp>
        </p:grpSp>
        <p:grpSp>
          <p:nvGrpSpPr>
            <p:cNvPr id="4" name="Group 7"/>
            <p:cNvGrpSpPr>
              <a:grpSpLocks/>
            </p:cNvGrpSpPr>
            <p:nvPr/>
          </p:nvGrpSpPr>
          <p:grpSpPr bwMode="auto">
            <a:xfrm>
              <a:off x="2497" y="1551"/>
              <a:ext cx="1226" cy="670"/>
              <a:chOff x="1280" y="1495"/>
              <a:chExt cx="1226" cy="670"/>
            </a:xfrm>
          </p:grpSpPr>
          <p:sp>
            <p:nvSpPr>
              <p:cNvPr id="35848" name="Rectangle 8"/>
              <p:cNvSpPr>
                <a:spLocks noChangeArrowheads="1"/>
              </p:cNvSpPr>
              <p:nvPr/>
            </p:nvSpPr>
            <p:spPr bwMode="auto">
              <a:xfrm>
                <a:off x="1280" y="1501"/>
                <a:ext cx="1226" cy="52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49" name="Text Box 9"/>
              <p:cNvSpPr txBox="1">
                <a:spLocks noChangeArrowheads="1"/>
              </p:cNvSpPr>
              <p:nvPr/>
            </p:nvSpPr>
            <p:spPr bwMode="auto">
              <a:xfrm>
                <a:off x="1363" y="1495"/>
                <a:ext cx="1058" cy="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400" b="1">
                    <a:latin typeface="Century725 BT" charset="0"/>
                  </a:rPr>
                  <a:t>MITIGATION</a:t>
                </a:r>
              </a:p>
              <a:p>
                <a:pPr algn="ctr">
                  <a:spcBef>
                    <a:spcPct val="50000"/>
                  </a:spcBef>
                </a:pPr>
                <a:r>
                  <a:rPr lang="en-GB" sz="1200">
                    <a:latin typeface="Century725 BT" charset="0"/>
                  </a:rPr>
                  <a:t>Control, transfer and avoidance</a:t>
                </a:r>
              </a:p>
              <a:p>
                <a:pPr algn="ctr">
                  <a:spcBef>
                    <a:spcPct val="50000"/>
                  </a:spcBef>
                </a:pPr>
                <a:endParaRPr lang="en-GB" sz="1200">
                  <a:latin typeface="Century725 BT" charset="0"/>
                </a:endParaRPr>
              </a:p>
            </p:txBody>
          </p:sp>
        </p:grpSp>
        <p:grpSp>
          <p:nvGrpSpPr>
            <p:cNvPr id="5" name="Group 10"/>
            <p:cNvGrpSpPr>
              <a:grpSpLocks/>
            </p:cNvGrpSpPr>
            <p:nvPr/>
          </p:nvGrpSpPr>
          <p:grpSpPr bwMode="auto">
            <a:xfrm>
              <a:off x="2493" y="2319"/>
              <a:ext cx="1247" cy="593"/>
              <a:chOff x="1275" y="2181"/>
              <a:chExt cx="1247" cy="593"/>
            </a:xfrm>
          </p:grpSpPr>
          <p:sp>
            <p:nvSpPr>
              <p:cNvPr id="35851" name="Rectangle 11"/>
              <p:cNvSpPr>
                <a:spLocks noChangeArrowheads="1"/>
              </p:cNvSpPr>
              <p:nvPr/>
            </p:nvSpPr>
            <p:spPr bwMode="auto">
              <a:xfrm>
                <a:off x="1281" y="2181"/>
                <a:ext cx="1237" cy="52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52" name="Text Box 12"/>
              <p:cNvSpPr txBox="1">
                <a:spLocks noChangeArrowheads="1"/>
              </p:cNvSpPr>
              <p:nvPr/>
            </p:nvSpPr>
            <p:spPr bwMode="auto">
              <a:xfrm>
                <a:off x="1275" y="2193"/>
                <a:ext cx="1247" cy="5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400" b="1">
                    <a:latin typeface="Century725 BT" charset="0"/>
                  </a:rPr>
                  <a:t>MONITORING</a:t>
                </a:r>
              </a:p>
              <a:p>
                <a:pPr algn="ctr">
                  <a:spcBef>
                    <a:spcPct val="50000"/>
                  </a:spcBef>
                </a:pPr>
                <a:r>
                  <a:rPr lang="en-GB" sz="1200">
                    <a:latin typeface="Century725 BT" charset="0"/>
                  </a:rPr>
                  <a:t>Auditing, tracking and reporting</a:t>
                </a:r>
              </a:p>
              <a:p>
                <a:pPr algn="ctr">
                  <a:spcBef>
                    <a:spcPct val="50000"/>
                  </a:spcBef>
                </a:pPr>
                <a:endParaRPr lang="en-GB" sz="1400">
                  <a:latin typeface="Verdana" pitchFamily="34" charset="0"/>
                </a:endParaRPr>
              </a:p>
            </p:txBody>
          </p:sp>
        </p:grpSp>
        <p:grpSp>
          <p:nvGrpSpPr>
            <p:cNvPr id="6" name="Group 13"/>
            <p:cNvGrpSpPr>
              <a:grpSpLocks/>
            </p:cNvGrpSpPr>
            <p:nvPr/>
          </p:nvGrpSpPr>
          <p:grpSpPr bwMode="auto">
            <a:xfrm>
              <a:off x="2142" y="2999"/>
              <a:ext cx="1628" cy="340"/>
              <a:chOff x="2492" y="2829"/>
              <a:chExt cx="1628" cy="340"/>
            </a:xfrm>
          </p:grpSpPr>
          <p:sp>
            <p:nvSpPr>
              <p:cNvPr id="35854" name="Rectangle 14"/>
              <p:cNvSpPr>
                <a:spLocks noChangeArrowheads="1"/>
              </p:cNvSpPr>
              <p:nvPr/>
            </p:nvSpPr>
            <p:spPr bwMode="auto">
              <a:xfrm>
                <a:off x="2849" y="2829"/>
                <a:ext cx="1237" cy="34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55" name="Text Box 15"/>
              <p:cNvSpPr txBox="1">
                <a:spLocks noChangeArrowheads="1"/>
              </p:cNvSpPr>
              <p:nvPr/>
            </p:nvSpPr>
            <p:spPr bwMode="auto">
              <a:xfrm>
                <a:off x="2492" y="2889"/>
                <a:ext cx="1628" cy="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GB" sz="1400" dirty="0" smtClean="0">
                    <a:latin typeface="Century725 BT" charset="0"/>
                  </a:rPr>
                  <a:t>           When </a:t>
                </a:r>
                <a:r>
                  <a:rPr lang="en-GB" sz="1400" dirty="0">
                    <a:latin typeface="Century725 BT" charset="0"/>
                  </a:rPr>
                  <a:t>a risk crystallises</a:t>
                </a:r>
              </a:p>
            </p:txBody>
          </p:sp>
        </p:grpSp>
        <p:grpSp>
          <p:nvGrpSpPr>
            <p:cNvPr id="7" name="Group 16"/>
            <p:cNvGrpSpPr>
              <a:grpSpLocks/>
            </p:cNvGrpSpPr>
            <p:nvPr/>
          </p:nvGrpSpPr>
          <p:grpSpPr bwMode="auto">
            <a:xfrm>
              <a:off x="2452" y="3556"/>
              <a:ext cx="1284" cy="687"/>
              <a:chOff x="1205" y="3595"/>
              <a:chExt cx="1284" cy="687"/>
            </a:xfrm>
          </p:grpSpPr>
          <p:sp>
            <p:nvSpPr>
              <p:cNvPr id="35857" name="Rectangle 17"/>
              <p:cNvSpPr>
                <a:spLocks noChangeArrowheads="1"/>
              </p:cNvSpPr>
              <p:nvPr/>
            </p:nvSpPr>
            <p:spPr bwMode="auto">
              <a:xfrm>
                <a:off x="1252" y="3595"/>
                <a:ext cx="1237" cy="529"/>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58" name="Text Box 18"/>
              <p:cNvSpPr txBox="1">
                <a:spLocks noChangeArrowheads="1"/>
              </p:cNvSpPr>
              <p:nvPr/>
            </p:nvSpPr>
            <p:spPr bwMode="auto">
              <a:xfrm>
                <a:off x="1205" y="3611"/>
                <a:ext cx="1271" cy="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GB" sz="1400" b="1" dirty="0">
                    <a:latin typeface="Century725 BT" charset="0"/>
                  </a:rPr>
                  <a:t>LIMITATION</a:t>
                </a:r>
              </a:p>
              <a:p>
                <a:pPr algn="ctr">
                  <a:spcBef>
                    <a:spcPct val="50000"/>
                  </a:spcBef>
                </a:pPr>
                <a:r>
                  <a:rPr lang="en-GB" sz="1200" dirty="0">
                    <a:latin typeface="Century725 BT" charset="0"/>
                  </a:rPr>
                  <a:t>Minimising the effect of crystallised risks</a:t>
                </a:r>
              </a:p>
              <a:p>
                <a:pPr algn="ctr">
                  <a:spcBef>
                    <a:spcPct val="50000"/>
                  </a:spcBef>
                </a:pPr>
                <a:endParaRPr lang="en-GB" sz="1200" dirty="0">
                  <a:latin typeface="Century725 BT" charset="0"/>
                </a:endParaRPr>
              </a:p>
            </p:txBody>
          </p:sp>
        </p:grpSp>
        <p:sp>
          <p:nvSpPr>
            <p:cNvPr id="35859" name="AutoShape 19"/>
            <p:cNvSpPr>
              <a:spLocks noChangeArrowheads="1"/>
            </p:cNvSpPr>
            <p:nvPr/>
          </p:nvSpPr>
          <p:spPr bwMode="auto">
            <a:xfrm>
              <a:off x="3020" y="1349"/>
              <a:ext cx="151" cy="189"/>
            </a:xfrm>
            <a:prstGeom prst="downArrow">
              <a:avLst>
                <a:gd name="adj1" fmla="val 50000"/>
                <a:gd name="adj2" fmla="val 31291"/>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60" name="AutoShape 20"/>
            <p:cNvSpPr>
              <a:spLocks noChangeArrowheads="1"/>
            </p:cNvSpPr>
            <p:nvPr/>
          </p:nvSpPr>
          <p:spPr bwMode="auto">
            <a:xfrm>
              <a:off x="3022" y="2114"/>
              <a:ext cx="151" cy="189"/>
            </a:xfrm>
            <a:prstGeom prst="downArrow">
              <a:avLst>
                <a:gd name="adj1" fmla="val 50000"/>
                <a:gd name="adj2" fmla="val 31291"/>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5861" name="AutoShape 21"/>
            <p:cNvSpPr>
              <a:spLocks noChangeArrowheads="1"/>
            </p:cNvSpPr>
            <p:nvPr/>
          </p:nvSpPr>
          <p:spPr bwMode="auto">
            <a:xfrm>
              <a:off x="3042" y="3363"/>
              <a:ext cx="151" cy="189"/>
            </a:xfrm>
            <a:prstGeom prst="downArrow">
              <a:avLst>
                <a:gd name="adj1" fmla="val 50000"/>
                <a:gd name="adj2" fmla="val 31291"/>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Tree>
    <p:extLst>
      <p:ext uri="{BB962C8B-B14F-4D97-AF65-F5344CB8AC3E}">
        <p14:creationId xmlns:p14="http://schemas.microsoft.com/office/powerpoint/2010/main" val="3396910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additive="base">
                                        <p:cTn id="7" dur="500" fill="hold"/>
                                        <p:tgtEl>
                                          <p:spTgt spid="35842"/>
                                        </p:tgtEl>
                                        <p:attrNameLst>
                                          <p:attrName>ppt_x</p:attrName>
                                        </p:attrNameLst>
                                      </p:cBhvr>
                                      <p:tavLst>
                                        <p:tav tm="0">
                                          <p:val>
                                            <p:strVal val="0-#ppt_w/2"/>
                                          </p:val>
                                        </p:tav>
                                        <p:tav tm="100000">
                                          <p:val>
                                            <p:strVal val="#ppt_x"/>
                                          </p:val>
                                        </p:tav>
                                      </p:tavLst>
                                    </p:anim>
                                    <p:anim calcmode="lin" valueType="num">
                                      <p:cBhvr additive="base">
                                        <p:cTn id="8" dur="500" fill="hold"/>
                                        <p:tgtEl>
                                          <p:spTgt spid="358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68400" y="471488"/>
            <a:ext cx="7289800" cy="658812"/>
          </a:xfrm>
        </p:spPr>
        <p:txBody>
          <a:bodyPr>
            <a:normAutofit fontScale="90000"/>
          </a:bodyPr>
          <a:lstStyle/>
          <a:p>
            <a:r>
              <a:rPr lang="en-GB" sz="2800">
                <a:latin typeface="Verdana" pitchFamily="34" charset="0"/>
              </a:rPr>
              <a:t>Use of risk management tools?</a:t>
            </a:r>
            <a:r>
              <a:rPr lang="en-GB"/>
              <a:t> </a:t>
            </a:r>
          </a:p>
        </p:txBody>
      </p:sp>
      <p:sp>
        <p:nvSpPr>
          <p:cNvPr id="52227" name="Rectangle 3"/>
          <p:cNvSpPr>
            <a:spLocks noGrp="1" noChangeArrowheads="1"/>
          </p:cNvSpPr>
          <p:nvPr>
            <p:ph type="body" idx="1"/>
          </p:nvPr>
        </p:nvSpPr>
        <p:spPr>
          <a:xfrm>
            <a:off x="1606550" y="1989138"/>
            <a:ext cx="6629400" cy="4356100"/>
          </a:xfrm>
        </p:spPr>
        <p:txBody>
          <a:bodyPr/>
          <a:lstStyle/>
          <a:p>
            <a:pPr marL="0" indent="0">
              <a:buFont typeface="Wingdings" pitchFamily="2" charset="2"/>
              <a:buNone/>
            </a:pPr>
            <a:r>
              <a:rPr lang="en-GB" sz="2000">
                <a:latin typeface="Verdana" pitchFamily="34" charset="0"/>
              </a:rPr>
              <a:t>Use an integrated risk management system to quantify, assess and control risk by :</a:t>
            </a:r>
          </a:p>
          <a:p>
            <a:pPr lvl="1"/>
            <a:r>
              <a:rPr lang="en-GB" sz="2000">
                <a:latin typeface="Verdana" pitchFamily="34" charset="0"/>
              </a:rPr>
              <a:t>streamlining diagnosis, mitigation and monitoring</a:t>
            </a:r>
          </a:p>
          <a:p>
            <a:pPr lvl="1"/>
            <a:r>
              <a:rPr lang="en-GB" sz="2000">
                <a:latin typeface="Verdana" pitchFamily="34" charset="0"/>
              </a:rPr>
              <a:t>embedding common risk management procedures</a:t>
            </a:r>
          </a:p>
          <a:p>
            <a:pPr lvl="1"/>
            <a:r>
              <a:rPr lang="en-GB" sz="2000">
                <a:latin typeface="Verdana" pitchFamily="34" charset="0"/>
              </a:rPr>
              <a:t>providing information access to all who need it</a:t>
            </a:r>
          </a:p>
          <a:p>
            <a:pPr lvl="1"/>
            <a:r>
              <a:rPr lang="en-GB" sz="2000">
                <a:latin typeface="Verdana" pitchFamily="34" charset="0"/>
              </a:rPr>
              <a:t>creating and maintaining one central, up to date risk database</a:t>
            </a:r>
          </a:p>
        </p:txBody>
      </p:sp>
    </p:spTree>
    <p:extLst>
      <p:ext uri="{BB962C8B-B14F-4D97-AF65-F5344CB8AC3E}">
        <p14:creationId xmlns:p14="http://schemas.microsoft.com/office/powerpoint/2010/main" val="4463975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66530"/>
          </a:xfrm>
        </p:spPr>
        <p:txBody>
          <a:bodyPr>
            <a:normAutofit/>
          </a:bodyPr>
          <a:lstStyle/>
          <a:p>
            <a:pPr algn="l"/>
            <a:r>
              <a:rPr lang="en-GB" sz="3200" dirty="0" smtClean="0"/>
              <a:t>Identifying and assessing your compliance risks</a:t>
            </a:r>
            <a:endParaRPr lang="en-GB" sz="3200" dirty="0"/>
          </a:p>
        </p:txBody>
      </p:sp>
    </p:spTree>
    <p:extLst>
      <p:ext uri="{BB962C8B-B14F-4D97-AF65-F5344CB8AC3E}">
        <p14:creationId xmlns:p14="http://schemas.microsoft.com/office/powerpoint/2010/main" val="126560181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168400" y="471488"/>
            <a:ext cx="7289800" cy="1012825"/>
          </a:xfrm>
        </p:spPr>
        <p:txBody>
          <a:bodyPr/>
          <a:lstStyle/>
          <a:p>
            <a:pPr eaLnBrk="1" hangingPunct="1"/>
            <a:r>
              <a:rPr lang="en-GB" sz="2800" dirty="0" smtClean="0">
                <a:latin typeface="Verdana" pitchFamily="34" charset="0"/>
              </a:rPr>
              <a:t>Compliance Risk Mapping</a:t>
            </a:r>
            <a:br>
              <a:rPr lang="en-GB" sz="2800" dirty="0" smtClean="0">
                <a:latin typeface="Verdana" pitchFamily="34" charset="0"/>
              </a:rPr>
            </a:br>
            <a:endParaRPr lang="en-GB" sz="2800" dirty="0" smtClean="0">
              <a:latin typeface="Verdana" pitchFamily="34" charset="0"/>
            </a:endParaRPr>
          </a:p>
        </p:txBody>
      </p:sp>
      <p:graphicFrame>
        <p:nvGraphicFramePr>
          <p:cNvPr id="198659" name="Object 3"/>
          <p:cNvGraphicFramePr>
            <a:graphicFrameLocks noChangeAspect="1"/>
          </p:cNvGraphicFramePr>
          <p:nvPr/>
        </p:nvGraphicFramePr>
        <p:xfrm>
          <a:off x="1619250" y="2060575"/>
          <a:ext cx="7165975" cy="2747963"/>
        </p:xfrm>
        <a:graphic>
          <a:graphicData uri="http://schemas.openxmlformats.org/presentationml/2006/ole">
            <mc:AlternateContent xmlns:mc="http://schemas.openxmlformats.org/markup-compatibility/2006">
              <mc:Choice xmlns:v="urn:schemas-microsoft-com:vml" Requires="v">
                <p:oleObj spid="_x0000_s2059" name="Document" r:id="rId4" imgW="5876544" imgH="1917192" progId="Word.Document.8">
                  <p:embed/>
                </p:oleObj>
              </mc:Choice>
              <mc:Fallback>
                <p:oleObj name="Document" r:id="rId4" imgW="5876544" imgH="191719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4297" t="574" r="1566"/>
                      <a:stretch>
                        <a:fillRect/>
                      </a:stretch>
                    </p:blipFill>
                    <p:spPr bwMode="auto">
                      <a:xfrm>
                        <a:off x="1619250" y="2060575"/>
                        <a:ext cx="7165975" cy="2747963"/>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69207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8658"/>
                                        </p:tgtEl>
                                        <p:attrNameLst>
                                          <p:attrName>style.visibility</p:attrName>
                                        </p:attrNameLst>
                                      </p:cBhvr>
                                      <p:to>
                                        <p:strVal val="visible"/>
                                      </p:to>
                                    </p:set>
                                    <p:anim calcmode="lin" valueType="num">
                                      <p:cBhvr additive="base">
                                        <p:cTn id="7" dur="500" fill="hold"/>
                                        <p:tgtEl>
                                          <p:spTgt spid="198658"/>
                                        </p:tgtEl>
                                        <p:attrNameLst>
                                          <p:attrName>ppt_x</p:attrName>
                                        </p:attrNameLst>
                                      </p:cBhvr>
                                      <p:tavLst>
                                        <p:tav tm="0">
                                          <p:val>
                                            <p:strVal val="0-#ppt_w/2"/>
                                          </p:val>
                                        </p:tav>
                                        <p:tav tm="100000">
                                          <p:val>
                                            <p:strVal val="#ppt_x"/>
                                          </p:val>
                                        </p:tav>
                                      </p:tavLst>
                                    </p:anim>
                                    <p:anim calcmode="lin" valueType="num">
                                      <p:cBhvr additive="base">
                                        <p:cTn id="8" dur="500" fill="hold"/>
                                        <p:tgtEl>
                                          <p:spTgt spid="1986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1986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68400" y="471488"/>
            <a:ext cx="7289800" cy="1085850"/>
          </a:xfrm>
        </p:spPr>
        <p:txBody>
          <a:bodyPr>
            <a:normAutofit/>
          </a:bodyPr>
          <a:lstStyle/>
          <a:p>
            <a:pPr algn="l" eaLnBrk="1" hangingPunct="1"/>
            <a:r>
              <a:rPr lang="en-GB" sz="2400" dirty="0" smtClean="0">
                <a:latin typeface="Verdana" pitchFamily="34" charset="0"/>
              </a:rPr>
              <a:t>Compliance risk identification and assessment</a:t>
            </a:r>
          </a:p>
        </p:txBody>
      </p:sp>
      <p:sp>
        <p:nvSpPr>
          <p:cNvPr id="25603" name="Rectangle 3"/>
          <p:cNvSpPr>
            <a:spLocks noGrp="1" noChangeArrowheads="1"/>
          </p:cNvSpPr>
          <p:nvPr>
            <p:ph type="body" idx="1"/>
          </p:nvPr>
        </p:nvSpPr>
        <p:spPr>
          <a:xfrm>
            <a:off x="1638300" y="1773238"/>
            <a:ext cx="6819900" cy="3956050"/>
          </a:xfrm>
        </p:spPr>
        <p:txBody>
          <a:bodyPr/>
          <a:lstStyle/>
          <a:p>
            <a:pPr eaLnBrk="1" hangingPunct="1"/>
            <a:endParaRPr lang="en-GB" sz="2800" dirty="0" smtClean="0">
              <a:latin typeface="Verdana" pitchFamily="34" charset="0"/>
            </a:endParaRPr>
          </a:p>
          <a:p>
            <a:pPr eaLnBrk="1" hangingPunct="1"/>
            <a:r>
              <a:rPr lang="en-GB" sz="2800" dirty="0" smtClean="0">
                <a:latin typeface="Verdana" pitchFamily="34" charset="0"/>
              </a:rPr>
              <a:t>Incidence - probability</a:t>
            </a:r>
          </a:p>
          <a:p>
            <a:pPr eaLnBrk="1" hangingPunct="1"/>
            <a:r>
              <a:rPr lang="en-GB" sz="2800" dirty="0" smtClean="0">
                <a:latin typeface="Verdana" pitchFamily="34" charset="0"/>
              </a:rPr>
              <a:t>Impact - severity</a:t>
            </a:r>
          </a:p>
        </p:txBody>
      </p:sp>
    </p:spTree>
    <p:extLst>
      <p:ext uri="{BB962C8B-B14F-4D97-AF65-F5344CB8AC3E}">
        <p14:creationId xmlns:p14="http://schemas.microsoft.com/office/powerpoint/2010/main" val="293871169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68400" y="471488"/>
            <a:ext cx="7289800" cy="658812"/>
          </a:xfrm>
        </p:spPr>
        <p:txBody>
          <a:bodyPr/>
          <a:lstStyle/>
          <a:p>
            <a:pPr algn="l"/>
            <a:r>
              <a:rPr lang="en-GB" sz="2800" dirty="0" smtClean="0">
                <a:latin typeface="Verdana" pitchFamily="34" charset="0"/>
              </a:rPr>
              <a:t>Some examples </a:t>
            </a:r>
            <a:r>
              <a:rPr lang="en-GB" sz="2800" dirty="0">
                <a:latin typeface="Verdana" pitchFamily="34" charset="0"/>
              </a:rPr>
              <a:t>of </a:t>
            </a:r>
            <a:r>
              <a:rPr lang="en-GB" sz="2800" dirty="0" smtClean="0">
                <a:latin typeface="Verdana" pitchFamily="34" charset="0"/>
              </a:rPr>
              <a:t>compliance risks</a:t>
            </a:r>
            <a:endParaRPr lang="en-GB" sz="2800" dirty="0">
              <a:latin typeface="Verdana" pitchFamily="34" charset="0"/>
            </a:endParaRPr>
          </a:p>
        </p:txBody>
      </p:sp>
      <p:sp>
        <p:nvSpPr>
          <p:cNvPr id="11267" name="Rectangle 3"/>
          <p:cNvSpPr>
            <a:spLocks noGrp="1" noChangeArrowheads="1"/>
          </p:cNvSpPr>
          <p:nvPr>
            <p:ph type="body" idx="1"/>
          </p:nvPr>
        </p:nvSpPr>
        <p:spPr>
          <a:xfrm>
            <a:off x="1638300" y="1419225"/>
            <a:ext cx="6819900" cy="4310063"/>
          </a:xfrm>
        </p:spPr>
        <p:txBody>
          <a:bodyPr/>
          <a:lstStyle/>
          <a:p>
            <a:pPr marL="0" indent="0">
              <a:lnSpc>
                <a:spcPct val="80000"/>
              </a:lnSpc>
              <a:buNone/>
            </a:pPr>
            <a:endParaRPr lang="en-GB" sz="1800" dirty="0">
              <a:latin typeface="Verdana" pitchFamily="34" charset="0"/>
            </a:endParaRPr>
          </a:p>
          <a:p>
            <a:pPr>
              <a:lnSpc>
                <a:spcPct val="80000"/>
              </a:lnSpc>
            </a:pPr>
            <a:r>
              <a:rPr lang="en-GB" sz="1800" dirty="0">
                <a:latin typeface="Verdana" pitchFamily="34" charset="0"/>
              </a:rPr>
              <a:t>Lack of management commitment to best practice and </a:t>
            </a:r>
            <a:r>
              <a:rPr lang="en-GB" sz="1800" dirty="0" smtClean="0">
                <a:latin typeface="Verdana" pitchFamily="34" charset="0"/>
              </a:rPr>
              <a:t>compliance risk </a:t>
            </a:r>
            <a:r>
              <a:rPr lang="en-GB" sz="1800" dirty="0">
                <a:latin typeface="Verdana" pitchFamily="34" charset="0"/>
              </a:rPr>
              <a:t>management</a:t>
            </a:r>
          </a:p>
          <a:p>
            <a:pPr>
              <a:lnSpc>
                <a:spcPct val="80000"/>
              </a:lnSpc>
            </a:pPr>
            <a:r>
              <a:rPr lang="en-GB" sz="1800" dirty="0">
                <a:latin typeface="Verdana" pitchFamily="34" charset="0"/>
              </a:rPr>
              <a:t>Lack of knowledge by management </a:t>
            </a:r>
          </a:p>
          <a:p>
            <a:pPr>
              <a:lnSpc>
                <a:spcPct val="80000"/>
              </a:lnSpc>
            </a:pPr>
            <a:r>
              <a:rPr lang="en-GB" sz="1800" dirty="0">
                <a:latin typeface="Verdana" pitchFamily="34" charset="0"/>
              </a:rPr>
              <a:t>Lack of supervision</a:t>
            </a:r>
          </a:p>
          <a:p>
            <a:pPr>
              <a:lnSpc>
                <a:spcPct val="80000"/>
              </a:lnSpc>
            </a:pPr>
            <a:r>
              <a:rPr lang="en-GB" sz="1800" dirty="0">
                <a:latin typeface="Verdana" pitchFamily="34" charset="0"/>
              </a:rPr>
              <a:t>High risk work</a:t>
            </a:r>
          </a:p>
          <a:p>
            <a:pPr>
              <a:lnSpc>
                <a:spcPct val="80000"/>
              </a:lnSpc>
            </a:pPr>
            <a:r>
              <a:rPr lang="en-GB" sz="1800" dirty="0" smtClean="0">
                <a:latin typeface="Verdana" pitchFamily="34" charset="0"/>
              </a:rPr>
              <a:t>Lack of client </a:t>
            </a:r>
            <a:r>
              <a:rPr lang="en-GB" sz="1800" dirty="0">
                <a:latin typeface="Verdana" pitchFamily="34" charset="0"/>
              </a:rPr>
              <a:t>vetting / fraud</a:t>
            </a:r>
          </a:p>
          <a:p>
            <a:pPr>
              <a:lnSpc>
                <a:spcPct val="80000"/>
              </a:lnSpc>
            </a:pPr>
            <a:r>
              <a:rPr lang="en-GB" sz="1800" dirty="0" smtClean="0">
                <a:latin typeface="Verdana" pitchFamily="34" charset="0"/>
              </a:rPr>
              <a:t>Lack of client </a:t>
            </a:r>
            <a:r>
              <a:rPr lang="en-GB" sz="1800" dirty="0">
                <a:latin typeface="Verdana" pitchFamily="34" charset="0"/>
              </a:rPr>
              <a:t>care / matter care</a:t>
            </a:r>
          </a:p>
          <a:p>
            <a:pPr>
              <a:lnSpc>
                <a:spcPct val="80000"/>
              </a:lnSpc>
            </a:pPr>
            <a:r>
              <a:rPr lang="en-GB" sz="1800" dirty="0" smtClean="0">
                <a:latin typeface="Verdana" pitchFamily="34" charset="0"/>
              </a:rPr>
              <a:t>Lack of resource </a:t>
            </a:r>
            <a:r>
              <a:rPr lang="en-GB" sz="1800" dirty="0">
                <a:latin typeface="Verdana" pitchFamily="34" charset="0"/>
              </a:rPr>
              <a:t>capability</a:t>
            </a:r>
          </a:p>
          <a:p>
            <a:pPr>
              <a:lnSpc>
                <a:spcPct val="80000"/>
              </a:lnSpc>
            </a:pPr>
            <a:r>
              <a:rPr lang="en-GB" sz="1800" dirty="0">
                <a:latin typeface="Verdana" pitchFamily="34" charset="0"/>
              </a:rPr>
              <a:t>Lack of </a:t>
            </a:r>
            <a:r>
              <a:rPr lang="en-GB" sz="1800" dirty="0" smtClean="0">
                <a:latin typeface="Verdana" pitchFamily="34" charset="0"/>
              </a:rPr>
              <a:t>knowledge / expertise / experience</a:t>
            </a:r>
            <a:endParaRPr lang="en-GB" sz="1800" dirty="0">
              <a:latin typeface="Verdana" pitchFamily="34" charset="0"/>
            </a:endParaRPr>
          </a:p>
          <a:p>
            <a:pPr>
              <a:lnSpc>
                <a:spcPct val="80000"/>
              </a:lnSpc>
            </a:pPr>
            <a:r>
              <a:rPr lang="en-GB" sz="1800" dirty="0">
                <a:latin typeface="Verdana" pitchFamily="34" charset="0"/>
              </a:rPr>
              <a:t>Precedents / multiple use of advice</a:t>
            </a:r>
          </a:p>
          <a:p>
            <a:pPr>
              <a:lnSpc>
                <a:spcPct val="80000"/>
              </a:lnSpc>
            </a:pPr>
            <a:r>
              <a:rPr lang="en-GB" sz="1800" dirty="0">
                <a:latin typeface="Verdana" pitchFamily="34" charset="0"/>
              </a:rPr>
              <a:t>International work / overseas </a:t>
            </a:r>
            <a:r>
              <a:rPr lang="en-GB" sz="1800" dirty="0" smtClean="0">
                <a:latin typeface="Verdana" pitchFamily="34" charset="0"/>
              </a:rPr>
              <a:t>offices</a:t>
            </a:r>
          </a:p>
          <a:p>
            <a:pPr>
              <a:lnSpc>
                <a:spcPct val="80000"/>
              </a:lnSpc>
            </a:pPr>
            <a:r>
              <a:rPr lang="en-GB" sz="1800" dirty="0" smtClean="0">
                <a:latin typeface="Verdana" pitchFamily="34" charset="0"/>
              </a:rPr>
              <a:t>Mergers </a:t>
            </a:r>
            <a:endParaRPr lang="en-GB" sz="1800" dirty="0">
              <a:latin typeface="Verdana" pitchFamily="34" charset="0"/>
            </a:endParaRPr>
          </a:p>
          <a:p>
            <a:pPr>
              <a:lnSpc>
                <a:spcPct val="80000"/>
              </a:lnSpc>
            </a:pPr>
            <a:endParaRPr lang="en-GB" sz="2000" dirty="0">
              <a:latin typeface="Verdana" pitchFamily="34" charset="0"/>
            </a:endParaRPr>
          </a:p>
          <a:p>
            <a:pPr>
              <a:lnSpc>
                <a:spcPct val="80000"/>
              </a:lnSpc>
            </a:pPr>
            <a:endParaRPr lang="en-GB" sz="2000" dirty="0">
              <a:latin typeface="Verdana" pitchFamily="34" charset="0"/>
            </a:endParaRPr>
          </a:p>
          <a:p>
            <a:pPr>
              <a:lnSpc>
                <a:spcPct val="80000"/>
              </a:lnSpc>
              <a:buFont typeface="Wingdings" pitchFamily="2" charset="2"/>
              <a:buNone/>
            </a:pPr>
            <a:endParaRPr lang="en-GB" sz="2000" dirty="0">
              <a:latin typeface="Verdana" pitchFamily="34" charset="0"/>
            </a:endParaRPr>
          </a:p>
        </p:txBody>
      </p:sp>
    </p:spTree>
    <p:extLst>
      <p:ext uri="{BB962C8B-B14F-4D97-AF65-F5344CB8AC3E}">
        <p14:creationId xmlns:p14="http://schemas.microsoft.com/office/powerpoint/2010/main" val="1441086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dirty="0" smtClean="0"/>
              <a:t>Using ‘brainstorming’ as a method of identifying and assessing compliance risks</a:t>
            </a:r>
            <a:endParaRPr lang="en-GB" sz="2800" dirty="0"/>
          </a:p>
        </p:txBody>
      </p:sp>
      <p:sp>
        <p:nvSpPr>
          <p:cNvPr id="3" name="Content Placeholder 2"/>
          <p:cNvSpPr>
            <a:spLocks noGrp="1"/>
          </p:cNvSpPr>
          <p:nvPr>
            <p:ph idx="1"/>
          </p:nvPr>
        </p:nvSpPr>
        <p:spPr/>
        <p:txBody>
          <a:bodyPr>
            <a:normAutofit/>
          </a:bodyPr>
          <a:lstStyle/>
          <a:p>
            <a:pPr>
              <a:lnSpc>
                <a:spcPct val="90000"/>
              </a:lnSpc>
              <a:defRPr/>
            </a:pPr>
            <a:endParaRPr lang="en-GB" sz="2000" dirty="0">
              <a:latin typeface="Verdana" pitchFamily="34" charset="0"/>
            </a:endParaRPr>
          </a:p>
          <a:p>
            <a:pPr>
              <a:lnSpc>
                <a:spcPct val="90000"/>
              </a:lnSpc>
              <a:defRPr/>
            </a:pPr>
            <a:r>
              <a:rPr lang="en-GB" sz="2000" dirty="0">
                <a:latin typeface="Verdana" pitchFamily="34" charset="0"/>
              </a:rPr>
              <a:t>‘Top down – bottom up’ </a:t>
            </a:r>
            <a:r>
              <a:rPr lang="en-GB" sz="2000" b="1" dirty="0">
                <a:latin typeface="Verdana" pitchFamily="34" charset="0"/>
              </a:rPr>
              <a:t>brainstorming sessions</a:t>
            </a:r>
            <a:r>
              <a:rPr lang="en-GB" sz="2000" dirty="0">
                <a:latin typeface="Verdana" pitchFamily="34" charset="0"/>
              </a:rPr>
              <a:t> </a:t>
            </a:r>
            <a:r>
              <a:rPr lang="en-GB" sz="2000" dirty="0" smtClean="0">
                <a:latin typeface="Verdana" pitchFamily="34" charset="0"/>
              </a:rPr>
              <a:t>in each group in your firm to</a:t>
            </a:r>
            <a:r>
              <a:rPr lang="en-GB" sz="2000" dirty="0">
                <a:latin typeface="Verdana" pitchFamily="34" charset="0"/>
              </a:rPr>
              <a:t>:</a:t>
            </a:r>
          </a:p>
          <a:p>
            <a:pPr marL="0" indent="0">
              <a:lnSpc>
                <a:spcPct val="90000"/>
              </a:lnSpc>
              <a:buNone/>
              <a:defRPr/>
            </a:pPr>
            <a:endParaRPr lang="en-GB" sz="2000" dirty="0">
              <a:latin typeface="Verdana" pitchFamily="34" charset="0"/>
            </a:endParaRPr>
          </a:p>
          <a:p>
            <a:pPr>
              <a:lnSpc>
                <a:spcPct val="90000"/>
              </a:lnSpc>
              <a:buNone/>
              <a:defRPr/>
            </a:pPr>
            <a:r>
              <a:rPr lang="en-GB" sz="2000" dirty="0">
                <a:latin typeface="Verdana" pitchFamily="34" charset="0"/>
              </a:rPr>
              <a:t>    - to identify every compliance </a:t>
            </a:r>
            <a:r>
              <a:rPr lang="en-GB" sz="2000" dirty="0" smtClean="0">
                <a:latin typeface="Verdana" pitchFamily="34" charset="0"/>
              </a:rPr>
              <a:t>risk </a:t>
            </a:r>
            <a:r>
              <a:rPr lang="en-GB" sz="2000" dirty="0">
                <a:latin typeface="Verdana" pitchFamily="34" charset="0"/>
              </a:rPr>
              <a:t>area</a:t>
            </a:r>
          </a:p>
          <a:p>
            <a:pPr>
              <a:lnSpc>
                <a:spcPct val="90000"/>
              </a:lnSpc>
              <a:buNone/>
              <a:defRPr/>
            </a:pPr>
            <a:r>
              <a:rPr lang="en-GB" sz="2000" dirty="0">
                <a:latin typeface="Verdana" pitchFamily="34" charset="0"/>
              </a:rPr>
              <a:t>    - are we achieving every Outcome under the new Code? </a:t>
            </a:r>
          </a:p>
          <a:p>
            <a:pPr>
              <a:lnSpc>
                <a:spcPct val="90000"/>
              </a:lnSpc>
              <a:buNone/>
              <a:defRPr/>
            </a:pPr>
            <a:r>
              <a:rPr lang="en-GB" sz="2000" dirty="0">
                <a:latin typeface="Verdana" pitchFamily="34" charset="0"/>
              </a:rPr>
              <a:t>    - are we compliant in every area?</a:t>
            </a:r>
          </a:p>
          <a:p>
            <a:pPr>
              <a:lnSpc>
                <a:spcPct val="90000"/>
              </a:lnSpc>
              <a:buNone/>
              <a:defRPr/>
            </a:pPr>
            <a:r>
              <a:rPr lang="en-GB" sz="2000" dirty="0">
                <a:latin typeface="Verdana" pitchFamily="34" charset="0"/>
              </a:rPr>
              <a:t>    - do we have gaps?</a:t>
            </a:r>
          </a:p>
          <a:p>
            <a:pPr>
              <a:lnSpc>
                <a:spcPct val="90000"/>
              </a:lnSpc>
              <a:buNone/>
              <a:defRPr/>
            </a:pPr>
            <a:r>
              <a:rPr lang="en-GB" sz="2000" dirty="0">
                <a:latin typeface="Verdana" pitchFamily="34" charset="0"/>
              </a:rPr>
              <a:t>    - what will be required to fully comply?</a:t>
            </a:r>
          </a:p>
          <a:p>
            <a:pPr>
              <a:lnSpc>
                <a:spcPct val="90000"/>
              </a:lnSpc>
              <a:buNone/>
              <a:defRPr/>
            </a:pPr>
            <a:r>
              <a:rPr lang="en-GB" sz="2000" dirty="0">
                <a:latin typeface="Verdana" pitchFamily="34" charset="0"/>
              </a:rPr>
              <a:t>    - to what standards should we comply? </a:t>
            </a:r>
          </a:p>
          <a:p>
            <a:pPr>
              <a:lnSpc>
                <a:spcPct val="90000"/>
              </a:lnSpc>
              <a:buNone/>
              <a:defRPr/>
            </a:pPr>
            <a:r>
              <a:rPr lang="en-GB" sz="2000" dirty="0">
                <a:latin typeface="Verdana" pitchFamily="34" charset="0"/>
              </a:rPr>
              <a:t>    - how should we prioritise our efforts?</a:t>
            </a:r>
          </a:p>
          <a:p>
            <a:endParaRPr lang="en-GB" sz="2000" dirty="0"/>
          </a:p>
        </p:txBody>
      </p:sp>
    </p:spTree>
    <p:extLst>
      <p:ext uri="{BB962C8B-B14F-4D97-AF65-F5344CB8AC3E}">
        <p14:creationId xmlns:p14="http://schemas.microsoft.com/office/powerpoint/2010/main" val="288533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normAutofit/>
          </a:bodyPr>
          <a:lstStyle/>
          <a:p>
            <a:pPr algn="l"/>
            <a:r>
              <a:rPr lang="en-GB" sz="3200" b="1" dirty="0" smtClean="0"/>
              <a:t>The Principles</a:t>
            </a:r>
          </a:p>
        </p:txBody>
      </p:sp>
      <p:sp>
        <p:nvSpPr>
          <p:cNvPr id="26626" name="Rectangle 3"/>
          <p:cNvSpPr>
            <a:spLocks noGrp="1" noChangeArrowheads="1"/>
          </p:cNvSpPr>
          <p:nvPr>
            <p:ph type="body" idx="1"/>
          </p:nvPr>
        </p:nvSpPr>
        <p:spPr/>
        <p:txBody>
          <a:bodyPr/>
          <a:lstStyle/>
          <a:p>
            <a:r>
              <a:rPr lang="en-GB" sz="2800" dirty="0" smtClean="0"/>
              <a:t>Overarch the Handbook</a:t>
            </a:r>
          </a:p>
          <a:p>
            <a:endParaRPr lang="en-GB" sz="2800" dirty="0" smtClean="0"/>
          </a:p>
          <a:p>
            <a:r>
              <a:rPr lang="en-GB" sz="2800" dirty="0" smtClean="0"/>
              <a:t>Based on the previous core duties (rule 1) in the</a:t>
            </a:r>
            <a:r>
              <a:rPr lang="en-GB" sz="2800" b="1" dirty="0" smtClean="0"/>
              <a:t> </a:t>
            </a:r>
            <a:r>
              <a:rPr lang="en-GB" sz="2800" dirty="0" smtClean="0"/>
              <a:t>Code of Conduct 2007</a:t>
            </a:r>
          </a:p>
          <a:p>
            <a:pPr>
              <a:buFontTx/>
              <a:buNone/>
            </a:pPr>
            <a:endParaRPr lang="en-GB" sz="2800" dirty="0" smtClean="0"/>
          </a:p>
          <a:p>
            <a:r>
              <a:rPr lang="en-GB" sz="2800" dirty="0" smtClean="0"/>
              <a:t>Mandatory – deal with fundamental behaviour.</a:t>
            </a:r>
          </a:p>
          <a:p>
            <a:endParaRPr lang="en-GB" sz="2800" dirty="0" smtClean="0"/>
          </a:p>
          <a:p>
            <a:r>
              <a:rPr lang="en-GB" sz="2800" dirty="0" smtClean="0"/>
              <a:t>Stand alone</a:t>
            </a:r>
          </a:p>
          <a:p>
            <a:endParaRPr lang="en-GB" sz="2800" dirty="0" smtClean="0"/>
          </a:p>
          <a:p>
            <a:pPr>
              <a:buFontTx/>
              <a:buNone/>
            </a:pPr>
            <a:endParaRPr lang="en-GB" sz="2800" dirty="0" smtClean="0"/>
          </a:p>
        </p:txBody>
      </p:sp>
    </p:spTree>
    <p:extLst>
      <p:ext uri="{BB962C8B-B14F-4D97-AF65-F5344CB8AC3E}">
        <p14:creationId xmlns:p14="http://schemas.microsoft.com/office/powerpoint/2010/main" val="28071551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168400" y="471488"/>
            <a:ext cx="7289800" cy="658812"/>
          </a:xfrm>
        </p:spPr>
        <p:txBody>
          <a:bodyPr/>
          <a:lstStyle/>
          <a:p>
            <a:r>
              <a:rPr lang="en-GB" sz="3600">
                <a:latin typeface="Verdana" pitchFamily="34" charset="0"/>
              </a:rPr>
              <a:t>Risk Diagnosis</a:t>
            </a:r>
          </a:p>
        </p:txBody>
      </p:sp>
      <p:grpSp>
        <p:nvGrpSpPr>
          <p:cNvPr id="66563" name="Group 3"/>
          <p:cNvGrpSpPr>
            <a:grpSpLocks/>
          </p:cNvGrpSpPr>
          <p:nvPr/>
        </p:nvGrpSpPr>
        <p:grpSpPr bwMode="auto">
          <a:xfrm>
            <a:off x="2062163" y="1627188"/>
            <a:ext cx="6302375" cy="4908550"/>
            <a:chOff x="1299" y="1025"/>
            <a:chExt cx="3970" cy="3092"/>
          </a:xfrm>
        </p:grpSpPr>
        <p:grpSp>
          <p:nvGrpSpPr>
            <p:cNvPr id="66564" name="Group 4"/>
            <p:cNvGrpSpPr>
              <a:grpSpLocks/>
            </p:cNvGrpSpPr>
            <p:nvPr/>
          </p:nvGrpSpPr>
          <p:grpSpPr bwMode="auto">
            <a:xfrm>
              <a:off x="1299" y="1025"/>
              <a:ext cx="3889" cy="2398"/>
              <a:chOff x="1191" y="908"/>
              <a:chExt cx="3889" cy="2398"/>
            </a:xfrm>
          </p:grpSpPr>
          <p:grpSp>
            <p:nvGrpSpPr>
              <p:cNvPr id="66565" name="Group 5"/>
              <p:cNvGrpSpPr>
                <a:grpSpLocks/>
              </p:cNvGrpSpPr>
              <p:nvPr/>
            </p:nvGrpSpPr>
            <p:grpSpPr bwMode="auto">
              <a:xfrm>
                <a:off x="1209" y="2758"/>
                <a:ext cx="1587" cy="548"/>
                <a:chOff x="1209" y="2695"/>
                <a:chExt cx="1587" cy="548"/>
              </a:xfrm>
            </p:grpSpPr>
            <p:sp>
              <p:nvSpPr>
                <p:cNvPr id="66566" name="Rectangle 6"/>
                <p:cNvSpPr>
                  <a:spLocks noChangeArrowheads="1"/>
                </p:cNvSpPr>
                <p:nvPr/>
              </p:nvSpPr>
              <p:spPr bwMode="auto">
                <a:xfrm>
                  <a:off x="1209" y="2695"/>
                  <a:ext cx="1568" cy="5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67" name="Text Box 7"/>
                <p:cNvSpPr txBox="1">
                  <a:spLocks noChangeArrowheads="1"/>
                </p:cNvSpPr>
                <p:nvPr/>
              </p:nvSpPr>
              <p:spPr bwMode="auto">
                <a:xfrm>
                  <a:off x="1210" y="2700"/>
                  <a:ext cx="1586"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Assess severity of </a:t>
                  </a:r>
                  <a:r>
                    <a:rPr lang="en-GB" sz="1600" b="1">
                      <a:latin typeface="Verdana" pitchFamily="34" charset="0"/>
                    </a:rPr>
                    <a:t>high-level</a:t>
                  </a:r>
                  <a:r>
                    <a:rPr lang="en-GB" sz="1600">
                      <a:latin typeface="Verdana" pitchFamily="34" charset="0"/>
                    </a:rPr>
                    <a:t> risks</a:t>
                  </a:r>
                </a:p>
              </p:txBody>
            </p:sp>
          </p:grpSp>
          <p:grpSp>
            <p:nvGrpSpPr>
              <p:cNvPr id="66568" name="Group 8"/>
              <p:cNvGrpSpPr>
                <a:grpSpLocks/>
              </p:cNvGrpSpPr>
              <p:nvPr/>
            </p:nvGrpSpPr>
            <p:grpSpPr bwMode="auto">
              <a:xfrm>
                <a:off x="1197" y="1819"/>
                <a:ext cx="1568" cy="548"/>
                <a:chOff x="1197" y="1819"/>
                <a:chExt cx="1568" cy="548"/>
              </a:xfrm>
            </p:grpSpPr>
            <p:sp>
              <p:nvSpPr>
                <p:cNvPr id="66569" name="Rectangle 9"/>
                <p:cNvSpPr>
                  <a:spLocks noChangeArrowheads="1"/>
                </p:cNvSpPr>
                <p:nvPr/>
              </p:nvSpPr>
              <p:spPr bwMode="auto">
                <a:xfrm>
                  <a:off x="1197" y="1819"/>
                  <a:ext cx="1568" cy="5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0" name="Text Box 10"/>
                <p:cNvSpPr txBox="1">
                  <a:spLocks noChangeArrowheads="1"/>
                </p:cNvSpPr>
                <p:nvPr/>
              </p:nvSpPr>
              <p:spPr bwMode="auto">
                <a:xfrm>
                  <a:off x="1298" y="1855"/>
                  <a:ext cx="135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Identify </a:t>
                  </a:r>
                  <a:r>
                    <a:rPr lang="en-GB" sz="1600" b="1">
                      <a:latin typeface="Verdana" pitchFamily="34" charset="0"/>
                    </a:rPr>
                    <a:t>high level</a:t>
                  </a:r>
                  <a:r>
                    <a:rPr lang="en-GB" sz="1600">
                      <a:latin typeface="Verdana" pitchFamily="34" charset="0"/>
                    </a:rPr>
                    <a:t> risks</a:t>
                  </a:r>
                </a:p>
              </p:txBody>
            </p:sp>
          </p:grpSp>
          <p:grpSp>
            <p:nvGrpSpPr>
              <p:cNvPr id="66571" name="Group 11"/>
              <p:cNvGrpSpPr>
                <a:grpSpLocks/>
              </p:cNvGrpSpPr>
              <p:nvPr/>
            </p:nvGrpSpPr>
            <p:grpSpPr bwMode="auto">
              <a:xfrm>
                <a:off x="1191" y="908"/>
                <a:ext cx="1568" cy="548"/>
                <a:chOff x="1191" y="980"/>
                <a:chExt cx="1568" cy="548"/>
              </a:xfrm>
            </p:grpSpPr>
            <p:sp>
              <p:nvSpPr>
                <p:cNvPr id="66572" name="Rectangle 12"/>
                <p:cNvSpPr>
                  <a:spLocks noChangeArrowheads="1"/>
                </p:cNvSpPr>
                <p:nvPr/>
              </p:nvSpPr>
              <p:spPr bwMode="auto">
                <a:xfrm>
                  <a:off x="1191" y="980"/>
                  <a:ext cx="1568" cy="5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3" name="Text Box 13"/>
                <p:cNvSpPr txBox="1">
                  <a:spLocks noChangeArrowheads="1"/>
                </p:cNvSpPr>
                <p:nvPr/>
              </p:nvSpPr>
              <p:spPr bwMode="auto">
                <a:xfrm>
                  <a:off x="1296" y="998"/>
                  <a:ext cx="135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Set criteria for assessing risks</a:t>
                  </a:r>
                </a:p>
              </p:txBody>
            </p:sp>
          </p:grpSp>
          <p:grpSp>
            <p:nvGrpSpPr>
              <p:cNvPr id="66574" name="Group 14"/>
              <p:cNvGrpSpPr>
                <a:grpSpLocks/>
              </p:cNvGrpSpPr>
              <p:nvPr/>
            </p:nvGrpSpPr>
            <p:grpSpPr bwMode="auto">
              <a:xfrm>
                <a:off x="3491" y="915"/>
                <a:ext cx="1568" cy="548"/>
                <a:chOff x="3491" y="996"/>
                <a:chExt cx="1568" cy="548"/>
              </a:xfrm>
            </p:grpSpPr>
            <p:sp>
              <p:nvSpPr>
                <p:cNvPr id="66575" name="Rectangle 15"/>
                <p:cNvSpPr>
                  <a:spLocks noChangeArrowheads="1"/>
                </p:cNvSpPr>
                <p:nvPr/>
              </p:nvSpPr>
              <p:spPr bwMode="auto">
                <a:xfrm>
                  <a:off x="3491" y="996"/>
                  <a:ext cx="1568" cy="5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6" name="Text Box 16"/>
                <p:cNvSpPr txBox="1">
                  <a:spLocks noChangeArrowheads="1"/>
                </p:cNvSpPr>
                <p:nvPr/>
              </p:nvSpPr>
              <p:spPr bwMode="auto">
                <a:xfrm>
                  <a:off x="3603" y="1026"/>
                  <a:ext cx="135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Identify </a:t>
                  </a:r>
                  <a:r>
                    <a:rPr lang="en-GB" sz="1600" b="1">
                      <a:latin typeface="Verdana" pitchFamily="34" charset="0"/>
                    </a:rPr>
                    <a:t>detailed</a:t>
                  </a:r>
                  <a:r>
                    <a:rPr lang="en-GB" sz="1600">
                      <a:latin typeface="Verdana" pitchFamily="34" charset="0"/>
                    </a:rPr>
                    <a:t> risks</a:t>
                  </a:r>
                </a:p>
              </p:txBody>
            </p:sp>
          </p:grpSp>
          <p:grpSp>
            <p:nvGrpSpPr>
              <p:cNvPr id="66577" name="Group 17"/>
              <p:cNvGrpSpPr>
                <a:grpSpLocks/>
              </p:cNvGrpSpPr>
              <p:nvPr/>
            </p:nvGrpSpPr>
            <p:grpSpPr bwMode="auto">
              <a:xfrm>
                <a:off x="3512" y="1836"/>
                <a:ext cx="1568" cy="548"/>
                <a:chOff x="3512" y="1836"/>
                <a:chExt cx="1568" cy="548"/>
              </a:xfrm>
            </p:grpSpPr>
            <p:sp>
              <p:nvSpPr>
                <p:cNvPr id="66578" name="Rectangle 18"/>
                <p:cNvSpPr>
                  <a:spLocks noChangeArrowheads="1"/>
                </p:cNvSpPr>
                <p:nvPr/>
              </p:nvSpPr>
              <p:spPr bwMode="auto">
                <a:xfrm>
                  <a:off x="3512" y="1836"/>
                  <a:ext cx="1568" cy="5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79" name="Text Box 19"/>
                <p:cNvSpPr txBox="1">
                  <a:spLocks noChangeArrowheads="1"/>
                </p:cNvSpPr>
                <p:nvPr/>
              </p:nvSpPr>
              <p:spPr bwMode="auto">
                <a:xfrm>
                  <a:off x="3624" y="1842"/>
                  <a:ext cx="135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Assess severity of </a:t>
                  </a:r>
                  <a:r>
                    <a:rPr lang="en-GB" sz="1600" b="1">
                      <a:latin typeface="Verdana" pitchFamily="34" charset="0"/>
                    </a:rPr>
                    <a:t>detailed</a:t>
                  </a:r>
                  <a:r>
                    <a:rPr lang="en-GB" sz="1600">
                      <a:latin typeface="Verdana" pitchFamily="34" charset="0"/>
                    </a:rPr>
                    <a:t> risks</a:t>
                  </a:r>
                </a:p>
              </p:txBody>
            </p:sp>
          </p:grpSp>
          <p:sp>
            <p:nvSpPr>
              <p:cNvPr id="66580" name="AutoShape 20"/>
              <p:cNvSpPr>
                <a:spLocks noChangeArrowheads="1"/>
              </p:cNvSpPr>
              <p:nvPr/>
            </p:nvSpPr>
            <p:spPr bwMode="auto">
              <a:xfrm>
                <a:off x="1811" y="1542"/>
                <a:ext cx="329" cy="235"/>
              </a:xfrm>
              <a:prstGeom prst="downArrow">
                <a:avLst>
                  <a:gd name="adj1" fmla="val 50000"/>
                  <a:gd name="adj2" fmla="val 25000"/>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81" name="AutoShape 21"/>
              <p:cNvSpPr>
                <a:spLocks noChangeArrowheads="1"/>
              </p:cNvSpPr>
              <p:nvPr/>
            </p:nvSpPr>
            <p:spPr bwMode="auto">
              <a:xfrm>
                <a:off x="4121" y="1539"/>
                <a:ext cx="329" cy="235"/>
              </a:xfrm>
              <a:prstGeom prst="downArrow">
                <a:avLst>
                  <a:gd name="adj1" fmla="val 50000"/>
                  <a:gd name="adj2" fmla="val 25000"/>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82" name="AutoShape 22"/>
              <p:cNvSpPr>
                <a:spLocks noChangeArrowheads="1"/>
              </p:cNvSpPr>
              <p:nvPr/>
            </p:nvSpPr>
            <p:spPr bwMode="auto">
              <a:xfrm>
                <a:off x="1814" y="2445"/>
                <a:ext cx="329" cy="235"/>
              </a:xfrm>
              <a:prstGeom prst="downArrow">
                <a:avLst>
                  <a:gd name="adj1" fmla="val 50000"/>
                  <a:gd name="adj2" fmla="val 25000"/>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83" name="AutoShape 23"/>
              <p:cNvSpPr>
                <a:spLocks noChangeArrowheads="1"/>
              </p:cNvSpPr>
              <p:nvPr/>
            </p:nvSpPr>
            <p:spPr bwMode="auto">
              <a:xfrm rot="1833162">
                <a:off x="3077" y="1101"/>
                <a:ext cx="113" cy="1067"/>
              </a:xfrm>
              <a:prstGeom prst="upArrow">
                <a:avLst>
                  <a:gd name="adj1" fmla="val 50000"/>
                  <a:gd name="adj2" fmla="val 236062"/>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84" name="AutoShape 24"/>
              <p:cNvSpPr>
                <a:spLocks noChangeArrowheads="1"/>
              </p:cNvSpPr>
              <p:nvPr/>
            </p:nvSpPr>
            <p:spPr bwMode="auto">
              <a:xfrm rot="1833162">
                <a:off x="3110" y="2034"/>
                <a:ext cx="113" cy="1067"/>
              </a:xfrm>
              <a:prstGeom prst="upArrow">
                <a:avLst>
                  <a:gd name="adj1" fmla="val 50000"/>
                  <a:gd name="adj2" fmla="val 236062"/>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6585" name="Group 25"/>
            <p:cNvGrpSpPr>
              <a:grpSpLocks/>
            </p:cNvGrpSpPr>
            <p:nvPr/>
          </p:nvGrpSpPr>
          <p:grpSpPr bwMode="auto">
            <a:xfrm>
              <a:off x="3937" y="2817"/>
              <a:ext cx="1332" cy="1300"/>
              <a:chOff x="3928" y="2754"/>
              <a:chExt cx="1332" cy="1300"/>
            </a:xfrm>
          </p:grpSpPr>
          <p:grpSp>
            <p:nvGrpSpPr>
              <p:cNvPr id="66586" name="Group 26"/>
              <p:cNvGrpSpPr>
                <a:grpSpLocks/>
              </p:cNvGrpSpPr>
              <p:nvPr/>
            </p:nvGrpSpPr>
            <p:grpSpPr bwMode="auto">
              <a:xfrm>
                <a:off x="3928" y="2754"/>
                <a:ext cx="756" cy="718"/>
                <a:chOff x="3928" y="2754"/>
                <a:chExt cx="756" cy="718"/>
              </a:xfrm>
            </p:grpSpPr>
            <p:sp>
              <p:nvSpPr>
                <p:cNvPr id="66587" name="Rectangle 27"/>
                <p:cNvSpPr>
                  <a:spLocks noChangeArrowheads="1"/>
                </p:cNvSpPr>
                <p:nvPr/>
              </p:nvSpPr>
              <p:spPr bwMode="auto">
                <a:xfrm>
                  <a:off x="3928" y="2754"/>
                  <a:ext cx="756" cy="71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88" name="Text Box 28"/>
                <p:cNvSpPr txBox="1">
                  <a:spLocks noChangeArrowheads="1"/>
                </p:cNvSpPr>
                <p:nvPr/>
              </p:nvSpPr>
              <p:spPr bwMode="auto">
                <a:xfrm>
                  <a:off x="4043" y="2819"/>
                  <a:ext cx="538"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Risk map</a:t>
                  </a:r>
                </a:p>
              </p:txBody>
            </p:sp>
          </p:grpSp>
          <p:grpSp>
            <p:nvGrpSpPr>
              <p:cNvPr id="66589" name="Group 29"/>
              <p:cNvGrpSpPr>
                <a:grpSpLocks/>
              </p:cNvGrpSpPr>
              <p:nvPr/>
            </p:nvGrpSpPr>
            <p:grpSpPr bwMode="auto">
              <a:xfrm>
                <a:off x="4392" y="3336"/>
                <a:ext cx="868" cy="718"/>
                <a:chOff x="4239" y="3444"/>
                <a:chExt cx="868" cy="718"/>
              </a:xfrm>
            </p:grpSpPr>
            <p:sp>
              <p:nvSpPr>
                <p:cNvPr id="66590" name="Rectangle 30"/>
                <p:cNvSpPr>
                  <a:spLocks noChangeArrowheads="1"/>
                </p:cNvSpPr>
                <p:nvPr/>
              </p:nvSpPr>
              <p:spPr bwMode="auto">
                <a:xfrm>
                  <a:off x="4285" y="3444"/>
                  <a:ext cx="756" cy="71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6591" name="Text Box 31"/>
                <p:cNvSpPr txBox="1">
                  <a:spLocks noChangeArrowheads="1"/>
                </p:cNvSpPr>
                <p:nvPr/>
              </p:nvSpPr>
              <p:spPr bwMode="auto">
                <a:xfrm>
                  <a:off x="4239" y="3494"/>
                  <a:ext cx="868"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Risk summary</a:t>
                  </a:r>
                </a:p>
              </p:txBody>
            </p:sp>
          </p:grpSp>
        </p:grpSp>
      </p:grpSp>
    </p:spTree>
    <p:extLst>
      <p:ext uri="{BB962C8B-B14F-4D97-AF65-F5344CB8AC3E}">
        <p14:creationId xmlns:p14="http://schemas.microsoft.com/office/powerpoint/2010/main" val="779774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additive="base">
                                        <p:cTn id="7" dur="500" fill="hold"/>
                                        <p:tgtEl>
                                          <p:spTgt spid="66562"/>
                                        </p:tgtEl>
                                        <p:attrNameLst>
                                          <p:attrName>ppt_x</p:attrName>
                                        </p:attrNameLst>
                                      </p:cBhvr>
                                      <p:tavLst>
                                        <p:tav tm="0">
                                          <p:val>
                                            <p:strVal val="0-#ppt_w/2"/>
                                          </p:val>
                                        </p:tav>
                                        <p:tav tm="100000">
                                          <p:val>
                                            <p:strVal val="#ppt_x"/>
                                          </p:val>
                                        </p:tav>
                                      </p:tavLst>
                                    </p:anim>
                                    <p:anim calcmode="lin" valueType="num">
                                      <p:cBhvr additive="base">
                                        <p:cTn id="8" dur="500" fill="hold"/>
                                        <p:tgtEl>
                                          <p:spTgt spid="665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66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476250" y="476250"/>
            <a:ext cx="7697788" cy="790575"/>
          </a:xfrm>
        </p:spPr>
        <p:txBody>
          <a:bodyPr anchor="b"/>
          <a:lstStyle/>
          <a:p>
            <a:pPr eaLnBrk="1" hangingPunct="1"/>
            <a:r>
              <a:rPr lang="en-GB" sz="2400" dirty="0" smtClean="0">
                <a:latin typeface="Verdana" pitchFamily="34" charset="0"/>
              </a:rPr>
              <a:t>Compliance risk </a:t>
            </a:r>
            <a:r>
              <a:rPr lang="en-GB" sz="2400" b="1" dirty="0" smtClean="0">
                <a:latin typeface="Verdana" pitchFamily="34" charset="0"/>
              </a:rPr>
              <a:t>Mitigation</a:t>
            </a:r>
          </a:p>
        </p:txBody>
      </p:sp>
      <p:sp>
        <p:nvSpPr>
          <p:cNvPr id="80899" name="Rectangle 3"/>
          <p:cNvSpPr>
            <a:spLocks noGrp="1" noChangeArrowheads="1"/>
          </p:cNvSpPr>
          <p:nvPr>
            <p:ph type="body" idx="4294967295"/>
          </p:nvPr>
        </p:nvSpPr>
        <p:spPr>
          <a:xfrm>
            <a:off x="1304925" y="1612900"/>
            <a:ext cx="7219950" cy="4984750"/>
          </a:xfrm>
        </p:spPr>
        <p:txBody>
          <a:bodyPr/>
          <a:lstStyle/>
          <a:p>
            <a:pPr eaLnBrk="1" hangingPunct="1">
              <a:buFontTx/>
              <a:buNone/>
              <a:defRPr/>
            </a:pPr>
            <a:r>
              <a:rPr lang="en-GB" sz="2000" dirty="0" smtClean="0">
                <a:latin typeface="Verdana" pitchFamily="34" charset="0"/>
              </a:rPr>
              <a:t>Designed to:-</a:t>
            </a:r>
          </a:p>
          <a:p>
            <a:pPr eaLnBrk="1" hangingPunct="1">
              <a:buFontTx/>
              <a:buNone/>
              <a:defRPr/>
            </a:pPr>
            <a:endParaRPr lang="en-GB" sz="2000" dirty="0" smtClean="0">
              <a:latin typeface="Verdana" pitchFamily="34" charset="0"/>
            </a:endParaRPr>
          </a:p>
          <a:p>
            <a:pPr eaLnBrk="1" hangingPunct="1">
              <a:defRPr/>
            </a:pPr>
            <a:r>
              <a:rPr lang="en-GB" sz="2000" dirty="0" smtClean="0">
                <a:latin typeface="Verdana" pitchFamily="34" charset="0"/>
              </a:rPr>
              <a:t>Ensure effective compliance</a:t>
            </a:r>
          </a:p>
          <a:p>
            <a:pPr eaLnBrk="1" hangingPunct="1">
              <a:defRPr/>
            </a:pPr>
            <a:endParaRPr lang="en-GB" sz="2000" dirty="0" smtClean="0">
              <a:latin typeface="Verdana" pitchFamily="34" charset="0"/>
            </a:endParaRPr>
          </a:p>
          <a:p>
            <a:pPr eaLnBrk="1" hangingPunct="1">
              <a:defRPr/>
            </a:pPr>
            <a:r>
              <a:rPr lang="en-GB" sz="2000" dirty="0" smtClean="0">
                <a:latin typeface="Verdana" pitchFamily="34" charset="0"/>
              </a:rPr>
              <a:t>Avoid / reduce non compliance </a:t>
            </a:r>
          </a:p>
          <a:p>
            <a:pPr eaLnBrk="1" hangingPunct="1">
              <a:defRPr/>
            </a:pPr>
            <a:endParaRPr lang="en-GB" sz="2000" dirty="0" smtClean="0">
              <a:latin typeface="Verdana" pitchFamily="34" charset="0"/>
            </a:endParaRPr>
          </a:p>
          <a:p>
            <a:pPr eaLnBrk="1" hangingPunct="1">
              <a:defRPr/>
            </a:pPr>
            <a:r>
              <a:rPr lang="en-GB" sz="2000" dirty="0" smtClean="0">
                <a:latin typeface="Verdana" pitchFamily="34" charset="0"/>
              </a:rPr>
              <a:t>Avoid / reduce incidence of risks</a:t>
            </a:r>
          </a:p>
          <a:p>
            <a:pPr eaLnBrk="1" hangingPunct="1">
              <a:defRPr/>
            </a:pPr>
            <a:endParaRPr lang="en-GB" sz="2000" dirty="0" smtClean="0">
              <a:latin typeface="Verdana" pitchFamily="34" charset="0"/>
            </a:endParaRPr>
          </a:p>
          <a:p>
            <a:pPr eaLnBrk="1" hangingPunct="1">
              <a:defRPr/>
            </a:pPr>
            <a:r>
              <a:rPr lang="en-GB" sz="2000" dirty="0" smtClean="0">
                <a:latin typeface="Verdana" pitchFamily="34" charset="0"/>
              </a:rPr>
              <a:t>Transfer some risks</a:t>
            </a:r>
          </a:p>
          <a:p>
            <a:pPr eaLnBrk="1" hangingPunct="1">
              <a:defRPr/>
            </a:pPr>
            <a:endParaRPr lang="en-GB" sz="2000" dirty="0">
              <a:latin typeface="Verdana" pitchFamily="34" charset="0"/>
            </a:endParaRPr>
          </a:p>
          <a:p>
            <a:pPr eaLnBrk="1" hangingPunct="1">
              <a:defRPr/>
            </a:pPr>
            <a:endParaRPr lang="en-GB" sz="2000" dirty="0" smtClean="0">
              <a:latin typeface="Verdana" pitchFamily="34" charset="0"/>
            </a:endParaRPr>
          </a:p>
          <a:p>
            <a:pPr eaLnBrk="1" hangingPunct="1">
              <a:defRPr/>
            </a:pPr>
            <a:endParaRPr lang="en-GB" sz="2000" dirty="0">
              <a:latin typeface="Verdana" pitchFamily="34" charset="0"/>
            </a:endParaRPr>
          </a:p>
          <a:p>
            <a:pPr eaLnBrk="1" hangingPunct="1">
              <a:defRPr/>
            </a:pPr>
            <a:endParaRPr lang="en-GB" sz="2000" dirty="0" smtClean="0">
              <a:latin typeface="Verdana" pitchFamily="34" charset="0"/>
            </a:endParaRPr>
          </a:p>
        </p:txBody>
      </p:sp>
    </p:spTree>
    <p:extLst>
      <p:ext uri="{BB962C8B-B14F-4D97-AF65-F5344CB8AC3E}">
        <p14:creationId xmlns:p14="http://schemas.microsoft.com/office/powerpoint/2010/main" val="364293102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356100" y="471488"/>
            <a:ext cx="4787900" cy="658812"/>
          </a:xfrm>
        </p:spPr>
        <p:txBody>
          <a:bodyPr/>
          <a:lstStyle/>
          <a:p>
            <a:r>
              <a:rPr lang="en-GB" sz="3200">
                <a:latin typeface="Verdana" pitchFamily="34" charset="0"/>
              </a:rPr>
              <a:t>Risk mitigation</a:t>
            </a:r>
          </a:p>
        </p:txBody>
      </p:sp>
      <p:grpSp>
        <p:nvGrpSpPr>
          <p:cNvPr id="44035" name="Group 3"/>
          <p:cNvGrpSpPr>
            <a:grpSpLocks/>
          </p:cNvGrpSpPr>
          <p:nvPr/>
        </p:nvGrpSpPr>
        <p:grpSpPr bwMode="auto">
          <a:xfrm>
            <a:off x="1412379" y="778954"/>
            <a:ext cx="5021263" cy="5861050"/>
            <a:chOff x="1078" y="867"/>
            <a:chExt cx="2946" cy="3352"/>
          </a:xfrm>
        </p:grpSpPr>
        <p:grpSp>
          <p:nvGrpSpPr>
            <p:cNvPr id="44036" name="Group 4"/>
            <p:cNvGrpSpPr>
              <a:grpSpLocks/>
            </p:cNvGrpSpPr>
            <p:nvPr/>
          </p:nvGrpSpPr>
          <p:grpSpPr bwMode="auto">
            <a:xfrm>
              <a:off x="1410" y="867"/>
              <a:ext cx="1194" cy="900"/>
              <a:chOff x="1437" y="777"/>
              <a:chExt cx="1194" cy="900"/>
            </a:xfrm>
          </p:grpSpPr>
          <p:grpSp>
            <p:nvGrpSpPr>
              <p:cNvPr id="44037" name="Group 5"/>
              <p:cNvGrpSpPr>
                <a:grpSpLocks/>
              </p:cNvGrpSpPr>
              <p:nvPr/>
            </p:nvGrpSpPr>
            <p:grpSpPr bwMode="auto">
              <a:xfrm>
                <a:off x="1437" y="777"/>
                <a:ext cx="627" cy="567"/>
                <a:chOff x="3928" y="2754"/>
                <a:chExt cx="756" cy="718"/>
              </a:xfrm>
            </p:grpSpPr>
            <p:sp>
              <p:nvSpPr>
                <p:cNvPr id="44038" name="Rectangle 6"/>
                <p:cNvSpPr>
                  <a:spLocks noChangeArrowheads="1"/>
                </p:cNvSpPr>
                <p:nvPr/>
              </p:nvSpPr>
              <p:spPr bwMode="auto">
                <a:xfrm>
                  <a:off x="3928" y="2754"/>
                  <a:ext cx="756" cy="71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39" name="Text Box 7"/>
                <p:cNvSpPr txBox="1">
                  <a:spLocks noChangeArrowheads="1"/>
                </p:cNvSpPr>
                <p:nvPr/>
              </p:nvSpPr>
              <p:spPr bwMode="auto">
                <a:xfrm>
                  <a:off x="4043" y="2818"/>
                  <a:ext cx="539" cy="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Risk map</a:t>
                  </a:r>
                </a:p>
              </p:txBody>
            </p:sp>
          </p:grpSp>
          <p:grpSp>
            <p:nvGrpSpPr>
              <p:cNvPr id="44040" name="Group 8"/>
              <p:cNvGrpSpPr>
                <a:grpSpLocks/>
              </p:cNvGrpSpPr>
              <p:nvPr/>
            </p:nvGrpSpPr>
            <p:grpSpPr bwMode="auto">
              <a:xfrm>
                <a:off x="1912" y="1110"/>
                <a:ext cx="719" cy="567"/>
                <a:chOff x="4240" y="3444"/>
                <a:chExt cx="867" cy="718"/>
              </a:xfrm>
            </p:grpSpPr>
            <p:sp>
              <p:nvSpPr>
                <p:cNvPr id="44041" name="Rectangle 9"/>
                <p:cNvSpPr>
                  <a:spLocks noChangeArrowheads="1"/>
                </p:cNvSpPr>
                <p:nvPr/>
              </p:nvSpPr>
              <p:spPr bwMode="auto">
                <a:xfrm>
                  <a:off x="4285" y="3444"/>
                  <a:ext cx="756" cy="71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42" name="Text Box 10"/>
                <p:cNvSpPr txBox="1">
                  <a:spLocks noChangeArrowheads="1"/>
                </p:cNvSpPr>
                <p:nvPr/>
              </p:nvSpPr>
              <p:spPr bwMode="auto">
                <a:xfrm>
                  <a:off x="4240" y="3493"/>
                  <a:ext cx="867" cy="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400">
                      <a:latin typeface="Verdana" pitchFamily="34" charset="0"/>
                    </a:rPr>
                    <a:t>Risk summary</a:t>
                  </a:r>
                </a:p>
              </p:txBody>
            </p:sp>
          </p:grpSp>
        </p:grpSp>
        <p:grpSp>
          <p:nvGrpSpPr>
            <p:cNvPr id="44043" name="Group 11"/>
            <p:cNvGrpSpPr>
              <a:grpSpLocks/>
            </p:cNvGrpSpPr>
            <p:nvPr/>
          </p:nvGrpSpPr>
          <p:grpSpPr bwMode="auto">
            <a:xfrm>
              <a:off x="1083" y="2173"/>
              <a:ext cx="1346" cy="624"/>
              <a:chOff x="1228" y="1879"/>
              <a:chExt cx="1346" cy="624"/>
            </a:xfrm>
          </p:grpSpPr>
          <p:sp>
            <p:nvSpPr>
              <p:cNvPr id="44044" name="Rectangle 12"/>
              <p:cNvSpPr>
                <a:spLocks noChangeArrowheads="1"/>
              </p:cNvSpPr>
              <p:nvPr/>
            </p:nvSpPr>
            <p:spPr bwMode="auto">
              <a:xfrm>
                <a:off x="1228" y="1923"/>
                <a:ext cx="1341" cy="5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45" name="Text Box 13"/>
              <p:cNvSpPr txBox="1">
                <a:spLocks noChangeArrowheads="1"/>
              </p:cNvSpPr>
              <p:nvPr/>
            </p:nvSpPr>
            <p:spPr bwMode="auto">
              <a:xfrm>
                <a:off x="1242" y="1879"/>
                <a:ext cx="1332" cy="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dirty="0">
                    <a:latin typeface="Verdana" pitchFamily="34" charset="0"/>
                  </a:rPr>
                  <a:t>Consider </a:t>
                </a:r>
                <a:r>
                  <a:rPr lang="en-GB" sz="1600" dirty="0" smtClean="0">
                    <a:latin typeface="Verdana" pitchFamily="34" charset="0"/>
                  </a:rPr>
                  <a:t>impact / probability correlation</a:t>
                </a:r>
                <a:r>
                  <a:rPr lang="en-GB" sz="2400" dirty="0" smtClean="0">
                    <a:latin typeface="Times" pitchFamily="18" charset="0"/>
                  </a:rPr>
                  <a:t> </a:t>
                </a:r>
                <a:endParaRPr lang="en-GB" sz="2400" dirty="0">
                  <a:latin typeface="Times" pitchFamily="18" charset="0"/>
                </a:endParaRPr>
              </a:p>
            </p:txBody>
          </p:sp>
        </p:grpSp>
        <p:grpSp>
          <p:nvGrpSpPr>
            <p:cNvPr id="44046" name="Group 14"/>
            <p:cNvGrpSpPr>
              <a:grpSpLocks/>
            </p:cNvGrpSpPr>
            <p:nvPr/>
          </p:nvGrpSpPr>
          <p:grpSpPr bwMode="auto">
            <a:xfrm>
              <a:off x="2994" y="1647"/>
              <a:ext cx="1030" cy="2572"/>
              <a:chOff x="2976" y="1557"/>
              <a:chExt cx="1030" cy="2572"/>
            </a:xfrm>
          </p:grpSpPr>
          <p:grpSp>
            <p:nvGrpSpPr>
              <p:cNvPr id="44047" name="Group 15"/>
              <p:cNvGrpSpPr>
                <a:grpSpLocks/>
              </p:cNvGrpSpPr>
              <p:nvPr/>
            </p:nvGrpSpPr>
            <p:grpSpPr bwMode="auto">
              <a:xfrm>
                <a:off x="3028" y="3527"/>
                <a:ext cx="916" cy="602"/>
                <a:chOff x="2515" y="3473"/>
                <a:chExt cx="916" cy="602"/>
              </a:xfrm>
            </p:grpSpPr>
            <p:sp>
              <p:nvSpPr>
                <p:cNvPr id="44048" name="Rectangle 16"/>
                <p:cNvSpPr>
                  <a:spLocks noChangeArrowheads="1"/>
                </p:cNvSpPr>
                <p:nvPr/>
              </p:nvSpPr>
              <p:spPr bwMode="auto">
                <a:xfrm>
                  <a:off x="2515" y="3518"/>
                  <a:ext cx="916" cy="55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49" name="Text Box 17"/>
                <p:cNvSpPr txBox="1">
                  <a:spLocks noChangeArrowheads="1"/>
                </p:cNvSpPr>
                <p:nvPr/>
              </p:nvSpPr>
              <p:spPr bwMode="auto">
                <a:xfrm>
                  <a:off x="2604" y="3473"/>
                  <a:ext cx="756" cy="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Required controls summary</a:t>
                  </a:r>
                </a:p>
              </p:txBody>
            </p:sp>
          </p:grpSp>
          <p:grpSp>
            <p:nvGrpSpPr>
              <p:cNvPr id="44050" name="Group 18"/>
              <p:cNvGrpSpPr>
                <a:grpSpLocks/>
              </p:cNvGrpSpPr>
              <p:nvPr/>
            </p:nvGrpSpPr>
            <p:grpSpPr bwMode="auto">
              <a:xfrm>
                <a:off x="3011" y="2876"/>
                <a:ext cx="964" cy="598"/>
                <a:chOff x="3326" y="2840"/>
                <a:chExt cx="964" cy="598"/>
              </a:xfrm>
            </p:grpSpPr>
            <p:sp>
              <p:nvSpPr>
                <p:cNvPr id="44051" name="Rectangle 19"/>
                <p:cNvSpPr>
                  <a:spLocks noChangeArrowheads="1"/>
                </p:cNvSpPr>
                <p:nvPr/>
              </p:nvSpPr>
              <p:spPr bwMode="auto">
                <a:xfrm>
                  <a:off x="3350" y="2881"/>
                  <a:ext cx="916" cy="55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52" name="Text Box 20"/>
                <p:cNvSpPr txBox="1">
                  <a:spLocks noChangeArrowheads="1"/>
                </p:cNvSpPr>
                <p:nvPr/>
              </p:nvSpPr>
              <p:spPr bwMode="auto">
                <a:xfrm>
                  <a:off x="3326" y="2840"/>
                  <a:ext cx="964" cy="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400">
                      <a:latin typeface="Verdana" pitchFamily="34" charset="0"/>
                    </a:rPr>
                    <a:t>Insurance requirements summary</a:t>
                  </a:r>
                </a:p>
              </p:txBody>
            </p:sp>
          </p:grpSp>
          <p:grpSp>
            <p:nvGrpSpPr>
              <p:cNvPr id="44053" name="Group 21"/>
              <p:cNvGrpSpPr>
                <a:grpSpLocks/>
              </p:cNvGrpSpPr>
              <p:nvPr/>
            </p:nvGrpSpPr>
            <p:grpSpPr bwMode="auto">
              <a:xfrm>
                <a:off x="2976" y="2213"/>
                <a:ext cx="1030" cy="609"/>
                <a:chOff x="4011" y="2231"/>
                <a:chExt cx="1030" cy="609"/>
              </a:xfrm>
            </p:grpSpPr>
            <p:sp>
              <p:nvSpPr>
                <p:cNvPr id="44054" name="Rectangle 22"/>
                <p:cNvSpPr>
                  <a:spLocks noChangeArrowheads="1"/>
                </p:cNvSpPr>
                <p:nvPr/>
              </p:nvSpPr>
              <p:spPr bwMode="auto">
                <a:xfrm>
                  <a:off x="4078" y="2283"/>
                  <a:ext cx="916" cy="55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55" name="Text Box 23"/>
                <p:cNvSpPr txBox="1">
                  <a:spLocks noChangeArrowheads="1"/>
                </p:cNvSpPr>
                <p:nvPr/>
              </p:nvSpPr>
              <p:spPr bwMode="auto">
                <a:xfrm>
                  <a:off x="4011" y="2231"/>
                  <a:ext cx="1030" cy="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Contingency plan requirements</a:t>
                  </a:r>
                </a:p>
              </p:txBody>
            </p:sp>
          </p:grpSp>
          <p:grpSp>
            <p:nvGrpSpPr>
              <p:cNvPr id="44056" name="Group 24"/>
              <p:cNvGrpSpPr>
                <a:grpSpLocks/>
              </p:cNvGrpSpPr>
              <p:nvPr/>
            </p:nvGrpSpPr>
            <p:grpSpPr bwMode="auto">
              <a:xfrm>
                <a:off x="3035" y="1557"/>
                <a:ext cx="916" cy="599"/>
                <a:chOff x="4826" y="1503"/>
                <a:chExt cx="916" cy="599"/>
              </a:xfrm>
            </p:grpSpPr>
            <p:sp>
              <p:nvSpPr>
                <p:cNvPr id="44057" name="Rectangle 25"/>
                <p:cNvSpPr>
                  <a:spLocks noChangeArrowheads="1"/>
                </p:cNvSpPr>
                <p:nvPr/>
              </p:nvSpPr>
              <p:spPr bwMode="auto">
                <a:xfrm>
                  <a:off x="4826" y="1545"/>
                  <a:ext cx="916" cy="55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58" name="Text Box 26"/>
                <p:cNvSpPr txBox="1">
                  <a:spLocks noChangeArrowheads="1"/>
                </p:cNvSpPr>
                <p:nvPr/>
              </p:nvSpPr>
              <p:spPr bwMode="auto">
                <a:xfrm>
                  <a:off x="4877" y="1503"/>
                  <a:ext cx="756" cy="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Residual risk summary</a:t>
                  </a:r>
                </a:p>
              </p:txBody>
            </p:sp>
          </p:grpSp>
        </p:grpSp>
        <p:sp>
          <p:nvSpPr>
            <p:cNvPr id="44059" name="Line 27"/>
            <p:cNvSpPr>
              <a:spLocks noChangeShapeType="1"/>
            </p:cNvSpPr>
            <p:nvPr/>
          </p:nvSpPr>
          <p:spPr bwMode="auto">
            <a:xfrm flipV="1">
              <a:off x="2729" y="1944"/>
              <a:ext cx="0" cy="20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0" name="Line 28"/>
            <p:cNvSpPr>
              <a:spLocks noChangeShapeType="1"/>
            </p:cNvSpPr>
            <p:nvPr/>
          </p:nvSpPr>
          <p:spPr bwMode="auto">
            <a:xfrm>
              <a:off x="2729" y="3965"/>
              <a:ext cx="32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1" name="Line 29"/>
            <p:cNvSpPr>
              <a:spLocks noChangeShapeType="1"/>
            </p:cNvSpPr>
            <p:nvPr/>
          </p:nvSpPr>
          <p:spPr bwMode="auto">
            <a:xfrm flipH="1">
              <a:off x="2729" y="3277"/>
              <a:ext cx="3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2" name="Line 30"/>
            <p:cNvSpPr>
              <a:spLocks noChangeShapeType="1"/>
            </p:cNvSpPr>
            <p:nvPr/>
          </p:nvSpPr>
          <p:spPr bwMode="auto">
            <a:xfrm flipH="1">
              <a:off x="2729" y="2644"/>
              <a:ext cx="33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3" name="Line 31"/>
            <p:cNvSpPr>
              <a:spLocks noChangeShapeType="1"/>
            </p:cNvSpPr>
            <p:nvPr/>
          </p:nvSpPr>
          <p:spPr bwMode="auto">
            <a:xfrm>
              <a:off x="2729" y="1946"/>
              <a:ext cx="32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4" name="AutoShape 32"/>
            <p:cNvSpPr>
              <a:spLocks noChangeArrowheads="1"/>
            </p:cNvSpPr>
            <p:nvPr/>
          </p:nvSpPr>
          <p:spPr bwMode="auto">
            <a:xfrm>
              <a:off x="1613" y="1689"/>
              <a:ext cx="217" cy="424"/>
            </a:xfrm>
            <a:prstGeom prst="downArrow">
              <a:avLst>
                <a:gd name="adj1" fmla="val 50000"/>
                <a:gd name="adj2" fmla="val 25000"/>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5" name="AutoShape 33"/>
            <p:cNvSpPr>
              <a:spLocks noChangeArrowheads="1"/>
            </p:cNvSpPr>
            <p:nvPr/>
          </p:nvSpPr>
          <p:spPr bwMode="auto">
            <a:xfrm>
              <a:off x="1629" y="2844"/>
              <a:ext cx="217" cy="361"/>
            </a:xfrm>
            <a:prstGeom prst="downArrow">
              <a:avLst>
                <a:gd name="adj1" fmla="val 50000"/>
                <a:gd name="adj2" fmla="val 25000"/>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4066" name="Group 34"/>
            <p:cNvGrpSpPr>
              <a:grpSpLocks/>
            </p:cNvGrpSpPr>
            <p:nvPr/>
          </p:nvGrpSpPr>
          <p:grpSpPr bwMode="auto">
            <a:xfrm>
              <a:off x="1078" y="3205"/>
              <a:ext cx="1346" cy="624"/>
              <a:chOff x="1228" y="1879"/>
              <a:chExt cx="1346" cy="624"/>
            </a:xfrm>
          </p:grpSpPr>
          <p:sp>
            <p:nvSpPr>
              <p:cNvPr id="44067" name="Rectangle 35"/>
              <p:cNvSpPr>
                <a:spLocks noChangeArrowheads="1"/>
              </p:cNvSpPr>
              <p:nvPr/>
            </p:nvSpPr>
            <p:spPr bwMode="auto">
              <a:xfrm>
                <a:off x="1228" y="1923"/>
                <a:ext cx="1341" cy="5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68" name="Text Box 36"/>
              <p:cNvSpPr txBox="1">
                <a:spLocks noChangeArrowheads="1"/>
              </p:cNvSpPr>
              <p:nvPr/>
            </p:nvSpPr>
            <p:spPr bwMode="auto">
              <a:xfrm>
                <a:off x="1242" y="1879"/>
                <a:ext cx="1332" cy="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endParaRPr lang="en-US" sz="2400">
                  <a:latin typeface="Times" pitchFamily="18" charset="0"/>
                </a:endParaRPr>
              </a:p>
            </p:txBody>
          </p:sp>
        </p:grpSp>
        <p:sp>
          <p:nvSpPr>
            <p:cNvPr id="44069" name="Line 37"/>
            <p:cNvSpPr>
              <a:spLocks noChangeShapeType="1"/>
            </p:cNvSpPr>
            <p:nvPr/>
          </p:nvSpPr>
          <p:spPr bwMode="auto">
            <a:xfrm>
              <a:off x="2411" y="3582"/>
              <a:ext cx="30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4070" name="Text Box 38"/>
            <p:cNvSpPr txBox="1">
              <a:spLocks noChangeArrowheads="1"/>
            </p:cNvSpPr>
            <p:nvPr/>
          </p:nvSpPr>
          <p:spPr bwMode="auto">
            <a:xfrm>
              <a:off x="1096" y="3218"/>
              <a:ext cx="1328" cy="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Consider available mitigation techniques</a:t>
              </a:r>
            </a:p>
          </p:txBody>
        </p:sp>
      </p:grpSp>
    </p:spTree>
    <p:extLst>
      <p:ext uri="{BB962C8B-B14F-4D97-AF65-F5344CB8AC3E}">
        <p14:creationId xmlns:p14="http://schemas.microsoft.com/office/powerpoint/2010/main" val="2094758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40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476250" y="476250"/>
            <a:ext cx="7697788" cy="847725"/>
          </a:xfrm>
        </p:spPr>
        <p:txBody>
          <a:bodyPr anchor="b"/>
          <a:lstStyle/>
          <a:p>
            <a:pPr eaLnBrk="1" hangingPunct="1"/>
            <a:r>
              <a:rPr lang="en-GB" sz="2400" dirty="0" smtClean="0">
                <a:latin typeface="Verdana" pitchFamily="34" charset="0"/>
              </a:rPr>
              <a:t>Compliance risk </a:t>
            </a:r>
            <a:r>
              <a:rPr lang="en-GB" sz="2400" b="1" dirty="0" smtClean="0">
                <a:latin typeface="Verdana" pitchFamily="34" charset="0"/>
              </a:rPr>
              <a:t>monitoring</a:t>
            </a:r>
            <a:r>
              <a:rPr lang="en-GB" sz="2400" dirty="0" smtClean="0">
                <a:latin typeface="Verdana" pitchFamily="34" charset="0"/>
              </a:rPr>
              <a:t> involves…</a:t>
            </a:r>
          </a:p>
        </p:txBody>
      </p:sp>
      <p:sp>
        <p:nvSpPr>
          <p:cNvPr id="82947" name="Rectangle 3"/>
          <p:cNvSpPr>
            <a:spLocks noGrp="1" noChangeArrowheads="1"/>
          </p:cNvSpPr>
          <p:nvPr>
            <p:ph type="body" idx="4294967295"/>
          </p:nvPr>
        </p:nvSpPr>
        <p:spPr>
          <a:xfrm>
            <a:off x="1304925" y="1851025"/>
            <a:ext cx="7219950" cy="4746625"/>
          </a:xfrm>
        </p:spPr>
        <p:txBody>
          <a:bodyPr/>
          <a:lstStyle/>
          <a:p>
            <a:pPr eaLnBrk="1" hangingPunct="1">
              <a:defRPr/>
            </a:pPr>
            <a:r>
              <a:rPr lang="en-GB" sz="1800" dirty="0" smtClean="0">
                <a:latin typeface="Verdana" pitchFamily="34" charset="0"/>
              </a:rPr>
              <a:t>Auditing, tracking and reporting</a:t>
            </a:r>
          </a:p>
          <a:p>
            <a:pPr eaLnBrk="1" hangingPunct="1">
              <a:defRPr/>
            </a:pPr>
            <a:endParaRPr lang="en-GB" sz="1800" dirty="0" smtClean="0">
              <a:latin typeface="Verdana" pitchFamily="34" charset="0"/>
            </a:endParaRPr>
          </a:p>
          <a:p>
            <a:pPr eaLnBrk="1" hangingPunct="1">
              <a:defRPr/>
            </a:pPr>
            <a:r>
              <a:rPr lang="en-GB" sz="1800" dirty="0" smtClean="0">
                <a:latin typeface="Verdana" pitchFamily="34" charset="0"/>
              </a:rPr>
              <a:t>Comparing actual outcomes to pre-set indicators</a:t>
            </a:r>
          </a:p>
          <a:p>
            <a:pPr eaLnBrk="1" hangingPunct="1">
              <a:defRPr/>
            </a:pPr>
            <a:endParaRPr lang="en-GB" sz="1800" dirty="0" smtClean="0">
              <a:latin typeface="Verdana" pitchFamily="34" charset="0"/>
            </a:endParaRPr>
          </a:p>
          <a:p>
            <a:pPr eaLnBrk="1" hangingPunct="1">
              <a:defRPr/>
            </a:pPr>
            <a:r>
              <a:rPr lang="en-GB" sz="1800" dirty="0" smtClean="0">
                <a:latin typeface="Verdana" pitchFamily="34" charset="0"/>
              </a:rPr>
              <a:t>Confirming effectiveness of your risk responses</a:t>
            </a:r>
          </a:p>
          <a:p>
            <a:pPr eaLnBrk="1" hangingPunct="1">
              <a:defRPr/>
            </a:pPr>
            <a:endParaRPr lang="en-GB" sz="1800" dirty="0" smtClean="0">
              <a:latin typeface="Verdana" pitchFamily="34" charset="0"/>
            </a:endParaRPr>
          </a:p>
          <a:p>
            <a:pPr eaLnBrk="1" hangingPunct="1">
              <a:defRPr/>
            </a:pPr>
            <a:r>
              <a:rPr lang="en-GB" sz="1800" dirty="0" smtClean="0">
                <a:latin typeface="Verdana" pitchFamily="34" charset="0"/>
              </a:rPr>
              <a:t>Reporting compliance and exceptions</a:t>
            </a:r>
          </a:p>
          <a:p>
            <a:pPr eaLnBrk="1" hangingPunct="1">
              <a:defRPr/>
            </a:pPr>
            <a:endParaRPr lang="en-GB" sz="1800" dirty="0" smtClean="0">
              <a:latin typeface="Verdana" pitchFamily="34" charset="0"/>
            </a:endParaRPr>
          </a:p>
          <a:p>
            <a:pPr eaLnBrk="1" hangingPunct="1">
              <a:defRPr/>
            </a:pPr>
            <a:r>
              <a:rPr lang="en-GB" sz="1800" dirty="0" smtClean="0">
                <a:latin typeface="Verdana" pitchFamily="34" charset="0"/>
              </a:rPr>
              <a:t>Establishing [annual / periodical] compliance risk management reports</a:t>
            </a:r>
          </a:p>
          <a:p>
            <a:pPr eaLnBrk="1" hangingPunct="1">
              <a:defRPr/>
            </a:pPr>
            <a:endParaRPr lang="en-GB" sz="1800" dirty="0">
              <a:latin typeface="Verdana" pitchFamily="34" charset="0"/>
            </a:endParaRPr>
          </a:p>
          <a:p>
            <a:pPr eaLnBrk="1" hangingPunct="1">
              <a:defRPr/>
            </a:pPr>
            <a:endParaRPr lang="en-GB" sz="1800" dirty="0" smtClean="0">
              <a:latin typeface="Verdana" pitchFamily="34" charset="0"/>
            </a:endParaRPr>
          </a:p>
          <a:p>
            <a:pPr eaLnBrk="1" hangingPunct="1">
              <a:defRPr/>
            </a:pPr>
            <a:endParaRPr lang="en-GB" sz="1800" dirty="0">
              <a:latin typeface="Verdana" pitchFamily="34" charset="0"/>
            </a:endParaRPr>
          </a:p>
          <a:p>
            <a:pPr eaLnBrk="1" hangingPunct="1">
              <a:defRPr/>
            </a:pPr>
            <a:endParaRPr lang="en-GB" sz="1800" dirty="0" smtClean="0">
              <a:latin typeface="Verdana" pitchFamily="34" charset="0"/>
            </a:endParaRPr>
          </a:p>
          <a:p>
            <a:pPr eaLnBrk="1" hangingPunct="1">
              <a:defRPr/>
            </a:pPr>
            <a:endParaRPr lang="en-GB" sz="1800" dirty="0" smtClean="0">
              <a:latin typeface="Verdana" pitchFamily="34" charset="0"/>
            </a:endParaRPr>
          </a:p>
        </p:txBody>
      </p:sp>
    </p:spTree>
    <p:extLst>
      <p:ext uri="{BB962C8B-B14F-4D97-AF65-F5344CB8AC3E}">
        <p14:creationId xmlns:p14="http://schemas.microsoft.com/office/powerpoint/2010/main" val="271396292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168400" y="471488"/>
            <a:ext cx="7289800" cy="658812"/>
          </a:xfrm>
        </p:spPr>
        <p:txBody>
          <a:bodyPr/>
          <a:lstStyle/>
          <a:p>
            <a:r>
              <a:rPr lang="en-GB" sz="3600">
                <a:latin typeface="Verdana" pitchFamily="34" charset="0"/>
              </a:rPr>
              <a:t>Risk monitoring</a:t>
            </a:r>
          </a:p>
        </p:txBody>
      </p:sp>
      <p:grpSp>
        <p:nvGrpSpPr>
          <p:cNvPr id="48131" name="Group 3"/>
          <p:cNvGrpSpPr>
            <a:grpSpLocks/>
          </p:cNvGrpSpPr>
          <p:nvPr/>
        </p:nvGrpSpPr>
        <p:grpSpPr bwMode="auto">
          <a:xfrm>
            <a:off x="2008242" y="1698626"/>
            <a:ext cx="6273800" cy="2765425"/>
            <a:chOff x="1514" y="1088"/>
            <a:chExt cx="3068" cy="1742"/>
          </a:xfrm>
        </p:grpSpPr>
        <p:grpSp>
          <p:nvGrpSpPr>
            <p:cNvPr id="48132" name="Group 4"/>
            <p:cNvGrpSpPr>
              <a:grpSpLocks/>
            </p:cNvGrpSpPr>
            <p:nvPr/>
          </p:nvGrpSpPr>
          <p:grpSpPr bwMode="auto">
            <a:xfrm>
              <a:off x="1649" y="1088"/>
              <a:ext cx="2698" cy="1015"/>
              <a:chOff x="1261" y="793"/>
              <a:chExt cx="2698" cy="1015"/>
            </a:xfrm>
          </p:grpSpPr>
          <p:grpSp>
            <p:nvGrpSpPr>
              <p:cNvPr id="48133" name="Group 5"/>
              <p:cNvGrpSpPr>
                <a:grpSpLocks/>
              </p:cNvGrpSpPr>
              <p:nvPr/>
            </p:nvGrpSpPr>
            <p:grpSpPr bwMode="auto">
              <a:xfrm>
                <a:off x="1261" y="793"/>
                <a:ext cx="1134" cy="534"/>
                <a:chOff x="946" y="793"/>
                <a:chExt cx="1134" cy="534"/>
              </a:xfrm>
            </p:grpSpPr>
            <p:sp>
              <p:nvSpPr>
                <p:cNvPr id="48134" name="Rectangle 6"/>
                <p:cNvSpPr>
                  <a:spLocks noChangeArrowheads="1"/>
                </p:cNvSpPr>
                <p:nvPr/>
              </p:nvSpPr>
              <p:spPr bwMode="auto">
                <a:xfrm>
                  <a:off x="1086" y="845"/>
                  <a:ext cx="920" cy="4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5" name="Text Box 7"/>
                <p:cNvSpPr txBox="1">
                  <a:spLocks noChangeArrowheads="1"/>
                </p:cNvSpPr>
                <p:nvPr/>
              </p:nvSpPr>
              <p:spPr bwMode="auto">
                <a:xfrm>
                  <a:off x="946" y="793"/>
                  <a:ext cx="113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Required controls summary</a:t>
                  </a:r>
                </a:p>
              </p:txBody>
            </p:sp>
          </p:grpSp>
          <p:grpSp>
            <p:nvGrpSpPr>
              <p:cNvPr id="48136" name="Group 8"/>
              <p:cNvGrpSpPr>
                <a:grpSpLocks/>
              </p:cNvGrpSpPr>
              <p:nvPr/>
            </p:nvGrpSpPr>
            <p:grpSpPr bwMode="auto">
              <a:xfrm>
                <a:off x="2016" y="1034"/>
                <a:ext cx="1943" cy="774"/>
                <a:chOff x="2016" y="1034"/>
                <a:chExt cx="1943" cy="774"/>
              </a:xfrm>
            </p:grpSpPr>
            <p:sp>
              <p:nvSpPr>
                <p:cNvPr id="48137" name="Rectangle 9"/>
                <p:cNvSpPr>
                  <a:spLocks noChangeArrowheads="1"/>
                </p:cNvSpPr>
                <p:nvPr/>
              </p:nvSpPr>
              <p:spPr bwMode="auto">
                <a:xfrm>
                  <a:off x="2156" y="1086"/>
                  <a:ext cx="920" cy="4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38" name="Text Box 10"/>
                <p:cNvSpPr txBox="1">
                  <a:spLocks noChangeArrowheads="1"/>
                </p:cNvSpPr>
                <p:nvPr/>
              </p:nvSpPr>
              <p:spPr bwMode="auto">
                <a:xfrm>
                  <a:off x="2016" y="1034"/>
                  <a:ext cx="1134"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Contingency plan requirements</a:t>
                  </a:r>
                </a:p>
              </p:txBody>
            </p:sp>
            <p:grpSp>
              <p:nvGrpSpPr>
                <p:cNvPr id="48139" name="Group 11"/>
                <p:cNvGrpSpPr>
                  <a:grpSpLocks/>
                </p:cNvGrpSpPr>
                <p:nvPr/>
              </p:nvGrpSpPr>
              <p:grpSpPr bwMode="auto">
                <a:xfrm>
                  <a:off x="2825" y="1274"/>
                  <a:ext cx="1134" cy="534"/>
                  <a:chOff x="2753" y="1184"/>
                  <a:chExt cx="1134" cy="534"/>
                </a:xfrm>
              </p:grpSpPr>
              <p:sp>
                <p:nvSpPr>
                  <p:cNvPr id="48140" name="Rectangle 12"/>
                  <p:cNvSpPr>
                    <a:spLocks noChangeArrowheads="1"/>
                  </p:cNvSpPr>
                  <p:nvPr/>
                </p:nvSpPr>
                <p:spPr bwMode="auto">
                  <a:xfrm>
                    <a:off x="2893" y="1236"/>
                    <a:ext cx="920" cy="4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1" name="Text Box 13"/>
                  <p:cNvSpPr txBox="1">
                    <a:spLocks noChangeArrowheads="1"/>
                  </p:cNvSpPr>
                  <p:nvPr/>
                </p:nvSpPr>
                <p:spPr bwMode="auto">
                  <a:xfrm>
                    <a:off x="2753" y="1184"/>
                    <a:ext cx="1134"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Insurance requirements summary</a:t>
                    </a:r>
                  </a:p>
                </p:txBody>
              </p:sp>
            </p:grpSp>
          </p:grpSp>
        </p:grpSp>
        <p:grpSp>
          <p:nvGrpSpPr>
            <p:cNvPr id="48142" name="Group 14"/>
            <p:cNvGrpSpPr>
              <a:grpSpLocks/>
            </p:cNvGrpSpPr>
            <p:nvPr/>
          </p:nvGrpSpPr>
          <p:grpSpPr bwMode="auto">
            <a:xfrm>
              <a:off x="1514" y="2271"/>
              <a:ext cx="1346" cy="559"/>
              <a:chOff x="1076" y="2022"/>
              <a:chExt cx="1346" cy="559"/>
            </a:xfrm>
          </p:grpSpPr>
          <p:sp>
            <p:nvSpPr>
              <p:cNvPr id="48143" name="Rectangle 15"/>
              <p:cNvSpPr>
                <a:spLocks noChangeArrowheads="1"/>
              </p:cNvSpPr>
              <p:nvPr/>
            </p:nvSpPr>
            <p:spPr bwMode="auto">
              <a:xfrm>
                <a:off x="1076" y="2053"/>
                <a:ext cx="1341" cy="52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4" name="Text Box 16"/>
              <p:cNvSpPr txBox="1">
                <a:spLocks noChangeArrowheads="1"/>
              </p:cNvSpPr>
              <p:nvPr/>
            </p:nvSpPr>
            <p:spPr bwMode="auto">
              <a:xfrm>
                <a:off x="1090" y="2022"/>
                <a:ext cx="1332" cy="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600">
                    <a:latin typeface="Verdana" pitchFamily="34" charset="0"/>
                  </a:rPr>
                  <a:t>Set risk indicators and methods to monitor them</a:t>
                </a:r>
              </a:p>
            </p:txBody>
          </p:sp>
        </p:grpSp>
        <p:sp>
          <p:nvSpPr>
            <p:cNvPr id="48145" name="AutoShape 17"/>
            <p:cNvSpPr>
              <a:spLocks noChangeArrowheads="1"/>
            </p:cNvSpPr>
            <p:nvPr/>
          </p:nvSpPr>
          <p:spPr bwMode="auto">
            <a:xfrm>
              <a:off x="2133" y="1695"/>
              <a:ext cx="141" cy="431"/>
            </a:xfrm>
            <a:prstGeom prst="downArrow">
              <a:avLst>
                <a:gd name="adj1" fmla="val 50000"/>
                <a:gd name="adj2" fmla="val 25000"/>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6" name="AutoShape 18"/>
            <p:cNvSpPr>
              <a:spLocks noChangeArrowheads="1"/>
            </p:cNvSpPr>
            <p:nvPr/>
          </p:nvSpPr>
          <p:spPr bwMode="auto">
            <a:xfrm rot="16162906">
              <a:off x="3177" y="2391"/>
              <a:ext cx="146" cy="395"/>
            </a:xfrm>
            <a:prstGeom prst="downArrow">
              <a:avLst>
                <a:gd name="adj1" fmla="val 50000"/>
                <a:gd name="adj2" fmla="val 25000"/>
              </a:avLst>
            </a:prstGeom>
            <a:solidFill>
              <a:srgbClr val="7F8EA5"/>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48147" name="Group 19"/>
            <p:cNvGrpSpPr>
              <a:grpSpLocks/>
            </p:cNvGrpSpPr>
            <p:nvPr/>
          </p:nvGrpSpPr>
          <p:grpSpPr bwMode="auto">
            <a:xfrm>
              <a:off x="3448" y="2295"/>
              <a:ext cx="1134" cy="534"/>
              <a:chOff x="2753" y="1184"/>
              <a:chExt cx="1134" cy="534"/>
            </a:xfrm>
          </p:grpSpPr>
          <p:sp>
            <p:nvSpPr>
              <p:cNvPr id="48148" name="Rectangle 20"/>
              <p:cNvSpPr>
                <a:spLocks noChangeArrowheads="1"/>
              </p:cNvSpPr>
              <p:nvPr/>
            </p:nvSpPr>
            <p:spPr bwMode="auto">
              <a:xfrm>
                <a:off x="2893" y="1236"/>
                <a:ext cx="920" cy="48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8149" name="Text Box 21"/>
              <p:cNvSpPr txBox="1">
                <a:spLocks noChangeArrowheads="1"/>
              </p:cNvSpPr>
              <p:nvPr/>
            </p:nvSpPr>
            <p:spPr bwMode="auto">
              <a:xfrm>
                <a:off x="2753" y="1184"/>
                <a:ext cx="1134"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400">
                    <a:latin typeface="Verdana" pitchFamily="34" charset="0"/>
                  </a:rPr>
                  <a:t>Annual Risk Management Report</a:t>
                </a:r>
              </a:p>
            </p:txBody>
          </p:sp>
        </p:grpSp>
      </p:grpSp>
    </p:spTree>
    <p:extLst>
      <p:ext uri="{BB962C8B-B14F-4D97-AF65-F5344CB8AC3E}">
        <p14:creationId xmlns:p14="http://schemas.microsoft.com/office/powerpoint/2010/main" val="1245763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8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168400" y="471488"/>
            <a:ext cx="7289800" cy="658812"/>
          </a:xfrm>
        </p:spPr>
        <p:txBody>
          <a:bodyPr/>
          <a:lstStyle/>
          <a:p>
            <a:r>
              <a:rPr lang="en-GB" sz="3600" dirty="0" smtClean="0">
                <a:latin typeface="Verdana" pitchFamily="34" charset="0"/>
              </a:rPr>
              <a:t>Risk limitation </a:t>
            </a:r>
            <a:r>
              <a:rPr lang="en-GB" sz="3600" dirty="0">
                <a:latin typeface="Verdana" pitchFamily="34" charset="0"/>
              </a:rPr>
              <a:t>involves</a:t>
            </a:r>
          </a:p>
        </p:txBody>
      </p:sp>
      <p:sp>
        <p:nvSpPr>
          <p:cNvPr id="50179" name="Rectangle 3"/>
          <p:cNvSpPr>
            <a:spLocks noGrp="1" noChangeArrowheads="1"/>
          </p:cNvSpPr>
          <p:nvPr>
            <p:ph type="body" idx="1"/>
          </p:nvPr>
        </p:nvSpPr>
        <p:spPr>
          <a:xfrm>
            <a:off x="1982788" y="2028825"/>
            <a:ext cx="6819900" cy="3813175"/>
          </a:xfrm>
        </p:spPr>
        <p:txBody>
          <a:bodyPr/>
          <a:lstStyle/>
          <a:p>
            <a:r>
              <a:rPr lang="en-GB" sz="2000">
                <a:latin typeface="Verdana" pitchFamily="34" charset="0"/>
              </a:rPr>
              <a:t>Risk crystalisation scenarios </a:t>
            </a:r>
          </a:p>
          <a:p>
            <a:r>
              <a:rPr lang="en-GB" sz="2000">
                <a:latin typeface="Verdana" pitchFamily="34" charset="0"/>
              </a:rPr>
              <a:t>Contingency plans</a:t>
            </a:r>
          </a:p>
          <a:p>
            <a:r>
              <a:rPr lang="en-GB" sz="2000">
                <a:latin typeface="Verdana" pitchFamily="34" charset="0"/>
              </a:rPr>
              <a:t>Limitation procedures</a:t>
            </a:r>
          </a:p>
          <a:p>
            <a:r>
              <a:rPr lang="en-GB" sz="2000">
                <a:latin typeface="Verdana" pitchFamily="34" charset="0"/>
              </a:rPr>
              <a:t>Post event assessment</a:t>
            </a:r>
          </a:p>
        </p:txBody>
      </p:sp>
    </p:spTree>
    <p:extLst>
      <p:ext uri="{BB962C8B-B14F-4D97-AF65-F5344CB8AC3E}">
        <p14:creationId xmlns:p14="http://schemas.microsoft.com/office/powerpoint/2010/main" val="279255302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467544" y="261938"/>
            <a:ext cx="8600256" cy="1295400"/>
          </a:xfrm>
        </p:spPr>
        <p:txBody>
          <a:bodyPr anchor="b">
            <a:normAutofit/>
          </a:bodyPr>
          <a:lstStyle/>
          <a:p>
            <a:pPr algn="l" eaLnBrk="1" hangingPunct="1"/>
            <a:r>
              <a:rPr lang="en-GB" sz="2400" dirty="0" smtClean="0">
                <a:latin typeface="Verdana" pitchFamily="34" charset="0"/>
              </a:rPr>
              <a:t>Advantages of a formal compliance risk  management process for the new SRA Code? </a:t>
            </a:r>
          </a:p>
        </p:txBody>
      </p:sp>
      <p:sp>
        <p:nvSpPr>
          <p:cNvPr id="75779" name="Rectangle 3"/>
          <p:cNvSpPr>
            <a:spLocks noGrp="1" noChangeArrowheads="1"/>
          </p:cNvSpPr>
          <p:nvPr>
            <p:ph type="body" idx="4294967295"/>
          </p:nvPr>
        </p:nvSpPr>
        <p:spPr>
          <a:xfrm>
            <a:off x="939800" y="1806575"/>
            <a:ext cx="7221538" cy="4862513"/>
          </a:xfrm>
        </p:spPr>
        <p:txBody>
          <a:bodyPr/>
          <a:lstStyle/>
          <a:p>
            <a:pPr eaLnBrk="1" hangingPunct="1">
              <a:defRPr/>
            </a:pPr>
            <a:r>
              <a:rPr lang="en-GB" sz="1800" dirty="0" smtClean="0">
                <a:latin typeface="Verdana" pitchFamily="34" charset="0"/>
              </a:rPr>
              <a:t>Structured approach focuses on key compliance risk areas</a:t>
            </a:r>
          </a:p>
          <a:p>
            <a:pPr eaLnBrk="1" hangingPunct="1">
              <a:defRPr/>
            </a:pPr>
            <a:endParaRPr lang="en-GB" sz="1800" dirty="0" smtClean="0">
              <a:latin typeface="Verdana" pitchFamily="34" charset="0"/>
            </a:endParaRPr>
          </a:p>
          <a:p>
            <a:pPr eaLnBrk="1" hangingPunct="1">
              <a:defRPr/>
            </a:pPr>
            <a:r>
              <a:rPr lang="en-GB" sz="1800" dirty="0" smtClean="0">
                <a:latin typeface="Verdana" pitchFamily="34" charset="0"/>
              </a:rPr>
              <a:t>Can demonstrate </a:t>
            </a:r>
            <a:r>
              <a:rPr lang="en-GB" sz="1800" b="1" dirty="0" smtClean="0">
                <a:latin typeface="Verdana" pitchFamily="34" charset="0"/>
              </a:rPr>
              <a:t>how</a:t>
            </a:r>
            <a:r>
              <a:rPr lang="en-GB" sz="1800" dirty="0" smtClean="0">
                <a:latin typeface="Verdana" pitchFamily="34" charset="0"/>
              </a:rPr>
              <a:t> a firm is complying and the </a:t>
            </a:r>
            <a:r>
              <a:rPr lang="en-GB" sz="1800" b="1" dirty="0" smtClean="0">
                <a:latin typeface="Verdana" pitchFamily="34" charset="0"/>
              </a:rPr>
              <a:t>effectiveness</a:t>
            </a:r>
            <a:r>
              <a:rPr lang="en-GB" sz="1800" dirty="0" smtClean="0">
                <a:latin typeface="Verdana" pitchFamily="34" charset="0"/>
              </a:rPr>
              <a:t> of compliance / outcomes</a:t>
            </a:r>
          </a:p>
          <a:p>
            <a:pPr eaLnBrk="1" hangingPunct="1">
              <a:defRPr/>
            </a:pPr>
            <a:endParaRPr lang="en-GB" sz="1800" dirty="0" smtClean="0">
              <a:latin typeface="Verdana" pitchFamily="34" charset="0"/>
            </a:endParaRPr>
          </a:p>
          <a:p>
            <a:pPr eaLnBrk="1" hangingPunct="1">
              <a:defRPr/>
            </a:pPr>
            <a:r>
              <a:rPr lang="en-GB" sz="1800" dirty="0" smtClean="0">
                <a:latin typeface="Verdana" pitchFamily="34" charset="0"/>
              </a:rPr>
              <a:t>Continuous monitoring ensures management of compliance and risk is “lived” day to day </a:t>
            </a:r>
          </a:p>
          <a:p>
            <a:pPr eaLnBrk="1" hangingPunct="1">
              <a:defRPr/>
            </a:pPr>
            <a:endParaRPr lang="en-GB" sz="1800" dirty="0" smtClean="0">
              <a:latin typeface="Verdana" pitchFamily="34" charset="0"/>
            </a:endParaRPr>
          </a:p>
          <a:p>
            <a:pPr eaLnBrk="1" hangingPunct="1">
              <a:defRPr/>
            </a:pPr>
            <a:r>
              <a:rPr lang="en-GB" sz="1800" dirty="0" smtClean="0">
                <a:latin typeface="Verdana" pitchFamily="34" charset="0"/>
              </a:rPr>
              <a:t>Universal application to all compliance and risk areas</a:t>
            </a:r>
          </a:p>
          <a:p>
            <a:pPr eaLnBrk="1" hangingPunct="1">
              <a:defRPr/>
            </a:pPr>
            <a:endParaRPr lang="en-GB" sz="1800" dirty="0" smtClean="0">
              <a:latin typeface="Verdana" pitchFamily="34" charset="0"/>
            </a:endParaRPr>
          </a:p>
          <a:p>
            <a:pPr eaLnBrk="1" hangingPunct="1">
              <a:defRPr/>
            </a:pPr>
            <a:r>
              <a:rPr lang="en-GB" sz="1800" dirty="0" smtClean="0">
                <a:latin typeface="Verdana" pitchFamily="34" charset="0"/>
              </a:rPr>
              <a:t>Comfort / assurance to PI insurers [and SRA?]</a:t>
            </a:r>
          </a:p>
          <a:p>
            <a:pPr eaLnBrk="1" hangingPunct="1">
              <a:defRPr/>
            </a:pPr>
            <a:endParaRPr lang="en-GB" sz="1800" dirty="0">
              <a:latin typeface="Verdan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marL="0" indent="0" algn="ctr" eaLnBrk="1" hangingPunct="1">
              <a:spcBef>
                <a:spcPct val="0"/>
              </a:spcBef>
              <a:buFontTx/>
              <a:buNone/>
              <a:defRPr/>
            </a:pPr>
            <a:endParaRPr lang="en-GB" sz="1400" kern="1200" dirty="0">
              <a:solidFill>
                <a:srgbClr val="002060"/>
              </a:solidFill>
              <a:latin typeface="Tahoma" pitchFamily="34" charset="0"/>
            </a:endParaRPr>
          </a:p>
          <a:p>
            <a:pPr eaLnBrk="1" hangingPunct="1">
              <a:defRPr/>
            </a:pPr>
            <a:endParaRPr lang="en-GB" sz="1800" dirty="0" smtClean="0">
              <a:latin typeface="Verdana" pitchFamily="34" charset="0"/>
            </a:endParaRPr>
          </a:p>
          <a:p>
            <a:pPr eaLnBrk="1" hangingPunct="1">
              <a:defRPr/>
            </a:pPr>
            <a:endParaRPr lang="en-GB" sz="2000" dirty="0" smtClean="0">
              <a:latin typeface="Verdana" pitchFamily="34" charset="0"/>
            </a:endParaRPr>
          </a:p>
        </p:txBody>
      </p:sp>
    </p:spTree>
    <p:extLst>
      <p:ext uri="{BB962C8B-B14F-4D97-AF65-F5344CB8AC3E}">
        <p14:creationId xmlns:p14="http://schemas.microsoft.com/office/powerpoint/2010/main" val="354306810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idx="4294967295"/>
          </p:nvPr>
        </p:nvSpPr>
        <p:spPr>
          <a:xfrm>
            <a:off x="476250" y="476250"/>
            <a:ext cx="7697788" cy="904875"/>
          </a:xfrm>
        </p:spPr>
        <p:txBody>
          <a:bodyPr anchor="b">
            <a:normAutofit fontScale="90000"/>
          </a:bodyPr>
          <a:lstStyle/>
          <a:p>
            <a:pPr algn="l" eaLnBrk="1" hangingPunct="1"/>
            <a:r>
              <a:rPr lang="en-GB" sz="2000" dirty="0" smtClean="0">
                <a:latin typeface="Verdana" pitchFamily="34" charset="0"/>
              </a:rPr>
              <a:t>Effective use of IT systems for compliance risk management?</a:t>
            </a:r>
            <a:r>
              <a:rPr lang="en-GB" dirty="0" smtClean="0"/>
              <a:t> </a:t>
            </a:r>
          </a:p>
        </p:txBody>
      </p:sp>
      <p:sp>
        <p:nvSpPr>
          <p:cNvPr id="76803" name="Rectangle 3"/>
          <p:cNvSpPr>
            <a:spLocks noGrp="1" noChangeArrowheads="1"/>
          </p:cNvSpPr>
          <p:nvPr>
            <p:ph type="body" idx="4294967295"/>
          </p:nvPr>
        </p:nvSpPr>
        <p:spPr>
          <a:xfrm>
            <a:off x="1606550" y="1989138"/>
            <a:ext cx="6629400" cy="4608512"/>
          </a:xfrm>
        </p:spPr>
        <p:txBody>
          <a:bodyPr/>
          <a:lstStyle/>
          <a:p>
            <a:pPr marL="0" indent="0" eaLnBrk="1" hangingPunct="1">
              <a:lnSpc>
                <a:spcPct val="80000"/>
              </a:lnSpc>
              <a:buFontTx/>
              <a:buNone/>
              <a:defRPr/>
            </a:pPr>
            <a:r>
              <a:rPr lang="en-GB" sz="1800" dirty="0" smtClean="0">
                <a:latin typeface="Verdana" pitchFamily="34" charset="0"/>
              </a:rPr>
              <a:t>Use an </a:t>
            </a:r>
            <a:r>
              <a:rPr lang="en-GB" sz="1800" b="1" dirty="0" smtClean="0">
                <a:latin typeface="Verdana" pitchFamily="34" charset="0"/>
              </a:rPr>
              <a:t>integrated</a:t>
            </a:r>
            <a:r>
              <a:rPr lang="en-GB" sz="1800" dirty="0" smtClean="0">
                <a:latin typeface="Verdana" pitchFamily="34" charset="0"/>
              </a:rPr>
              <a:t> compliance risk management system to cost effectively manage compliance risk areas by: </a:t>
            </a:r>
          </a:p>
          <a:p>
            <a:pPr marL="0" indent="0" eaLnBrk="1" hangingPunct="1">
              <a:lnSpc>
                <a:spcPct val="80000"/>
              </a:lnSpc>
              <a:defRPr/>
            </a:pPr>
            <a:endParaRPr lang="en-GB" sz="1800" dirty="0" smtClean="0">
              <a:latin typeface="Verdana" pitchFamily="34" charset="0"/>
            </a:endParaRPr>
          </a:p>
          <a:p>
            <a:pPr lvl="1" eaLnBrk="1" hangingPunct="1">
              <a:lnSpc>
                <a:spcPct val="80000"/>
              </a:lnSpc>
              <a:defRPr/>
            </a:pPr>
            <a:r>
              <a:rPr lang="en-GB" sz="1800" dirty="0" smtClean="0">
                <a:latin typeface="Verdana" pitchFamily="34" charset="0"/>
              </a:rPr>
              <a:t>creating and maintaining one central, up to date compliance and risk database</a:t>
            </a:r>
          </a:p>
          <a:p>
            <a:pPr lvl="1" eaLnBrk="1" hangingPunct="1">
              <a:lnSpc>
                <a:spcPct val="80000"/>
              </a:lnSpc>
              <a:defRPr/>
            </a:pPr>
            <a:r>
              <a:rPr lang="en-GB" sz="1800" dirty="0" smtClean="0">
                <a:latin typeface="Verdana" pitchFamily="34" charset="0"/>
              </a:rPr>
              <a:t>providing information access to all who need it in relation to exposure to risk</a:t>
            </a:r>
          </a:p>
          <a:p>
            <a:pPr lvl="1" eaLnBrk="1" hangingPunct="1">
              <a:lnSpc>
                <a:spcPct val="80000"/>
              </a:lnSpc>
              <a:defRPr/>
            </a:pPr>
            <a:r>
              <a:rPr lang="en-GB" sz="1800" dirty="0" smtClean="0">
                <a:latin typeface="Verdana" pitchFamily="34" charset="0"/>
              </a:rPr>
              <a:t>embedding compliance and risk management procedures – e.g. client inception procedures</a:t>
            </a:r>
          </a:p>
          <a:p>
            <a:pPr lvl="1" eaLnBrk="1" hangingPunct="1">
              <a:lnSpc>
                <a:spcPct val="80000"/>
              </a:lnSpc>
              <a:defRPr/>
            </a:pPr>
            <a:r>
              <a:rPr lang="en-GB" sz="1800" dirty="0" smtClean="0">
                <a:latin typeface="Verdana" pitchFamily="34" charset="0"/>
              </a:rPr>
              <a:t>streamlining identification, assessment, mitigation and monitoring of compliance risks</a:t>
            </a:r>
          </a:p>
          <a:p>
            <a:pPr lvl="1" eaLnBrk="1" hangingPunct="1">
              <a:lnSpc>
                <a:spcPct val="80000"/>
              </a:lnSpc>
              <a:defRPr/>
            </a:pPr>
            <a:endParaRPr lang="en-GB" sz="1800" dirty="0">
              <a:latin typeface="Verdana" pitchFamily="34" charset="0"/>
            </a:endParaRPr>
          </a:p>
          <a:p>
            <a:pPr lvl="1" eaLnBrk="1" hangingPunct="1">
              <a:lnSpc>
                <a:spcPct val="80000"/>
              </a:lnSpc>
              <a:defRPr/>
            </a:pPr>
            <a:endParaRPr lang="en-GB" sz="1800" dirty="0" smtClean="0">
              <a:latin typeface="Verdana" pitchFamily="34" charset="0"/>
            </a:endParaRPr>
          </a:p>
          <a:p>
            <a:pPr lvl="1" eaLnBrk="1" hangingPunct="1">
              <a:lnSpc>
                <a:spcPct val="80000"/>
              </a:lnSpc>
              <a:defRPr/>
            </a:pPr>
            <a:endParaRPr lang="en-GB" sz="1800" dirty="0">
              <a:latin typeface="Verdana" pitchFamily="34" charset="0"/>
            </a:endParaRPr>
          </a:p>
          <a:p>
            <a:pPr lvl="1" eaLnBrk="1" hangingPunct="1">
              <a:lnSpc>
                <a:spcPct val="80000"/>
              </a:lnSpc>
              <a:defRPr/>
            </a:pPr>
            <a:endParaRPr lang="en-GB" sz="1800" dirty="0" smtClean="0">
              <a:latin typeface="Verdan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marL="0" indent="0" algn="ctr" eaLnBrk="1" hangingPunct="1">
              <a:spcBef>
                <a:spcPct val="0"/>
              </a:spcBef>
              <a:buFontTx/>
              <a:buNone/>
              <a:defRPr/>
            </a:pPr>
            <a:endParaRPr lang="en-GB" sz="1400" kern="1200" dirty="0" smtClean="0">
              <a:solidFill>
                <a:srgbClr val="002060"/>
              </a:solidFill>
              <a:latin typeface="Tahoma" pitchFamily="34" charset="0"/>
            </a:endParaRPr>
          </a:p>
          <a:p>
            <a:pPr lvl="1" eaLnBrk="1" hangingPunct="1">
              <a:lnSpc>
                <a:spcPct val="80000"/>
              </a:lnSpc>
              <a:defRPr/>
            </a:pPr>
            <a:endParaRPr lang="en-GB" sz="1800" dirty="0" smtClean="0">
              <a:latin typeface="Verdana" pitchFamily="34" charset="0"/>
            </a:endParaRPr>
          </a:p>
          <a:p>
            <a:pPr lvl="1" eaLnBrk="1" hangingPunct="1">
              <a:lnSpc>
                <a:spcPct val="80000"/>
              </a:lnSpc>
              <a:buFontTx/>
              <a:buNone/>
              <a:defRPr/>
            </a:pPr>
            <a:endParaRPr lang="en-GB" sz="1800" dirty="0" smtClean="0">
              <a:latin typeface="Verdana" pitchFamily="34" charset="0"/>
            </a:endParaRPr>
          </a:p>
          <a:p>
            <a:pPr lvl="1" eaLnBrk="1" hangingPunct="1">
              <a:lnSpc>
                <a:spcPct val="80000"/>
              </a:lnSpc>
              <a:defRPr/>
            </a:pPr>
            <a:endParaRPr lang="en-GB" sz="2000" dirty="0" smtClean="0">
              <a:latin typeface="Verdana" pitchFamily="34" charset="0"/>
            </a:endParaRPr>
          </a:p>
          <a:p>
            <a:pPr lvl="1" eaLnBrk="1" hangingPunct="1">
              <a:lnSpc>
                <a:spcPct val="80000"/>
              </a:lnSpc>
              <a:buFontTx/>
              <a:buNone/>
              <a:defRPr/>
            </a:pPr>
            <a:endParaRPr lang="en-GB" sz="2000" dirty="0" smtClean="0">
              <a:latin typeface="Verdana" pitchFamily="34" charset="0"/>
            </a:endParaRPr>
          </a:p>
        </p:txBody>
      </p:sp>
    </p:spTree>
    <p:extLst>
      <p:ext uri="{BB962C8B-B14F-4D97-AF65-F5344CB8AC3E}">
        <p14:creationId xmlns:p14="http://schemas.microsoft.com/office/powerpoint/2010/main" val="25364307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dirty="0" smtClean="0"/>
              <a:t>Outcomes focused regulation is about processes</a:t>
            </a:r>
            <a:endParaRPr lang="en-GB" sz="3200" dirty="0"/>
          </a:p>
        </p:txBody>
      </p:sp>
      <p:sp>
        <p:nvSpPr>
          <p:cNvPr id="3" name="Content Placeholder 2"/>
          <p:cNvSpPr>
            <a:spLocks noGrp="1"/>
          </p:cNvSpPr>
          <p:nvPr>
            <p:ph idx="1"/>
          </p:nvPr>
        </p:nvSpPr>
        <p:spPr>
          <a:xfrm>
            <a:off x="571472" y="1857364"/>
            <a:ext cx="8229600" cy="3668707"/>
          </a:xfrm>
        </p:spPr>
        <p:txBody>
          <a:bodyPr>
            <a:normAutofit/>
          </a:bodyPr>
          <a:lstStyle/>
          <a:p>
            <a:pPr>
              <a:buNone/>
            </a:pPr>
            <a:r>
              <a:rPr lang="en-GB" sz="2800" dirty="0" smtClean="0"/>
              <a:t>Using IT systems is likely to be the most cost </a:t>
            </a:r>
          </a:p>
          <a:p>
            <a:pPr>
              <a:buNone/>
            </a:pPr>
            <a:r>
              <a:rPr lang="en-GB" sz="2800" dirty="0" smtClean="0"/>
              <a:t>effective and compliant method to manage </a:t>
            </a:r>
          </a:p>
          <a:p>
            <a:pPr>
              <a:buNone/>
            </a:pPr>
            <a:r>
              <a:rPr lang="en-GB" sz="2800" dirty="0" smtClean="0"/>
              <a:t>these processes.</a:t>
            </a:r>
          </a:p>
          <a:p>
            <a:pPr>
              <a:buNone/>
            </a:pPr>
            <a:endParaRPr lang="en-GB" sz="2800" dirty="0" smtClean="0"/>
          </a:p>
          <a:p>
            <a:pPr>
              <a:buNone/>
            </a:pPr>
            <a:r>
              <a:rPr lang="en-GB" sz="2800" dirty="0" smtClean="0"/>
              <a:t>Any questions?  </a:t>
            </a:r>
            <a:endParaRPr lang="en-GB" sz="2800" dirty="0"/>
          </a:p>
        </p:txBody>
      </p:sp>
    </p:spTree>
    <p:extLst>
      <p:ext uri="{BB962C8B-B14F-4D97-AF65-F5344CB8AC3E}">
        <p14:creationId xmlns:p14="http://schemas.microsoft.com/office/powerpoint/2010/main" val="237353453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457200" y="274638"/>
            <a:ext cx="8229600" cy="3730625"/>
          </a:xfrm>
        </p:spPr>
        <p:txBody>
          <a:bodyPr/>
          <a:lstStyle/>
          <a:p>
            <a:pPr algn="l"/>
            <a:r>
              <a:rPr lang="en-GB" sz="3200" dirty="0" smtClean="0"/>
              <a:t/>
            </a:r>
            <a:br>
              <a:rPr lang="en-GB" sz="3200" dirty="0" smtClean="0"/>
            </a:br>
            <a:r>
              <a:rPr lang="en-GB" sz="3200" dirty="0" smtClean="0"/>
              <a:t>Compliance needs to be ‘lived’ on a daily basis by everyone in a law firm and there can be no exceptions to following procedures. </a:t>
            </a:r>
            <a:r>
              <a:rPr lang="en-GB" sz="3200" dirty="0" smtClean="0">
                <a:solidFill>
                  <a:srgbClr val="FF0000"/>
                </a:solidFill>
              </a:rPr>
              <a:t>Otherwise everyone is at risk</a:t>
            </a:r>
            <a:r>
              <a:rPr lang="en-GB" sz="3200" dirty="0" smtClean="0"/>
              <a:t>.</a:t>
            </a:r>
          </a:p>
        </p:txBody>
      </p:sp>
    </p:spTree>
    <p:extLst>
      <p:ext uri="{BB962C8B-B14F-4D97-AF65-F5344CB8AC3E}">
        <p14:creationId xmlns:p14="http://schemas.microsoft.com/office/powerpoint/2010/main" val="1755694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5016</Words>
  <Application>Microsoft Office PowerPoint</Application>
  <PresentationFormat>On-screen Show (4:3)</PresentationFormat>
  <Paragraphs>837</Paragraphs>
  <Slides>100</Slides>
  <Notes>46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100</vt:i4>
      </vt:variant>
    </vt:vector>
  </HeadingPairs>
  <TitlesOfParts>
    <vt:vector size="102" baseType="lpstr">
      <vt:lpstr>Office Theme</vt:lpstr>
      <vt:lpstr>Document</vt:lpstr>
      <vt:lpstr>How to approach outcomes focused regulation and the new Code of Conduct</vt:lpstr>
      <vt:lpstr>Disclaimer </vt:lpstr>
      <vt:lpstr>Today’s session</vt:lpstr>
      <vt:lpstr>1. What OFR will mean in practice</vt:lpstr>
      <vt:lpstr> But it will not be enough just to be compliant …      “If you cannot demonstrate compliance we may take regulatory action”         SRA – “Outcomes Focused Regulation at a glance” – SRA website      </vt:lpstr>
      <vt:lpstr>Why is it so important that all the new regulations are fully complied with? </vt:lpstr>
      <vt:lpstr>SRA’s enforcement approach</vt:lpstr>
      <vt:lpstr> The Handbook  </vt:lpstr>
      <vt:lpstr>The Principles</vt:lpstr>
      <vt:lpstr>The Principles</vt:lpstr>
      <vt:lpstr>The Principles continued …..</vt:lpstr>
      <vt:lpstr>The Code of Conduct</vt:lpstr>
      <vt:lpstr>The structure of the Code of Conduct  </vt:lpstr>
      <vt:lpstr>You and your client</vt:lpstr>
      <vt:lpstr>Chapter 1- client care</vt:lpstr>
      <vt:lpstr>Client care outcomes include …</vt:lpstr>
      <vt:lpstr>Client care indicative behaviours include …</vt:lpstr>
      <vt:lpstr>And some more indicative behaviours …</vt:lpstr>
      <vt:lpstr>Complaints</vt:lpstr>
      <vt:lpstr>A few questions for you …</vt:lpstr>
      <vt:lpstr>Chapter 2 – equality and diversity</vt:lpstr>
      <vt:lpstr>More questions for you …</vt:lpstr>
      <vt:lpstr>Chapter 3 – conflict of interests</vt:lpstr>
      <vt:lpstr>conflict of interests</vt:lpstr>
      <vt:lpstr>Exceptions where you can act where there is conflict</vt:lpstr>
      <vt:lpstr>More questions for you …</vt:lpstr>
      <vt:lpstr>Chapter 4 - confidentiality</vt:lpstr>
      <vt:lpstr>Chapter 5 – your client and the Court</vt:lpstr>
      <vt:lpstr>Chapter 6 – Introductions to third parties</vt:lpstr>
      <vt:lpstr>You and your business</vt:lpstr>
      <vt:lpstr>Chapter 7 – management of your business</vt:lpstr>
      <vt:lpstr>Chapter 8 - publicity</vt:lpstr>
      <vt:lpstr>Chapter 9 - Fee sharing and referral arrangements</vt:lpstr>
      <vt:lpstr>Chapter 9 - Outcomes</vt:lpstr>
      <vt:lpstr>More questions …</vt:lpstr>
      <vt:lpstr>Chapter 10 – you and your regulator</vt:lpstr>
      <vt:lpstr>You and your regulator</vt:lpstr>
      <vt:lpstr>Chapter 10 - key Indicative Behaviours</vt:lpstr>
      <vt:lpstr>You and others</vt:lpstr>
      <vt:lpstr>Chapter 12 – separate businesses</vt:lpstr>
      <vt:lpstr>2. COLPs and COFAs</vt:lpstr>
      <vt:lpstr>Challenges for the COLP and COFA</vt:lpstr>
      <vt:lpstr>Role of compliance officers</vt:lpstr>
      <vt:lpstr>Time scales for approvals</vt:lpstr>
      <vt:lpstr>The scope of the COLP’s role under Rule 8 of the  SRA Authorisation Rules is extensive and very wide  </vt:lpstr>
      <vt:lpstr>8.5.(c) SRA Authorisation Rules (continued) </vt:lpstr>
      <vt:lpstr>What is a ‘material’ failure to comply?</vt:lpstr>
      <vt:lpstr>The COFA’s role under Rule 8.5(e) of the  SRA Authorisation Rules is to </vt:lpstr>
      <vt:lpstr>Additional responsibilities for COFA’s</vt:lpstr>
      <vt:lpstr>Why will the COLP/COFA need to keep records?</vt:lpstr>
      <vt:lpstr>What will a COLP and a COFA need to do to carry out their roles effectively? </vt:lpstr>
      <vt:lpstr>  Do you really know what is expected of you by the SRA?    </vt:lpstr>
      <vt:lpstr> And she continued …..  </vt:lpstr>
      <vt:lpstr>Bearing in mind those words …</vt:lpstr>
      <vt:lpstr>Systems and controls for good compliance?</vt:lpstr>
      <vt:lpstr>First actions, first conversations to have?</vt:lpstr>
      <vt:lpstr>1. Securing internal buy-in</vt:lpstr>
      <vt:lpstr>“That’s a great idea  …for the rest of you!” </vt:lpstr>
      <vt:lpstr>“Heavyweight gorilla”</vt:lpstr>
      <vt:lpstr>Deal with your big gorillas!</vt:lpstr>
      <vt:lpstr>Accountability?</vt:lpstr>
      <vt:lpstr>You can try to persuade partners that this is why they should be compliant …</vt:lpstr>
      <vt:lpstr>For example, require from your partners the following contractual assurances as a condition precedent to your acceptance of the role ….</vt:lpstr>
      <vt:lpstr>2. Assess whether you will be provided with sufficient:</vt:lpstr>
      <vt:lpstr>Independence of role?</vt:lpstr>
      <vt:lpstr>Independence of role, for example in relation to reporting obligations?</vt:lpstr>
      <vt:lpstr>Access to information / knowledge?</vt:lpstr>
      <vt:lpstr>Law firm risks </vt:lpstr>
      <vt:lpstr>  Failure to manage your knowledge will involve serious risk </vt:lpstr>
      <vt:lpstr>Establish the resources you will need to effectively carry out your role</vt:lpstr>
      <vt:lpstr>Plan your resources</vt:lpstr>
      <vt:lpstr>First actions, first conversations … other areas on which to focus</vt:lpstr>
      <vt:lpstr>Above all, as a COLP or COFA you will need to continuously challenge the effectiveness of your firm’s compliance management </vt:lpstr>
      <vt:lpstr>3. Systemise your compliance management</vt:lpstr>
      <vt:lpstr>“If you cannot demonstrate compliance we may take regulatory action”  SRA – OFR at a glance </vt:lpstr>
      <vt:lpstr>The scope and volume of compliance now requires a different approach</vt:lpstr>
      <vt:lpstr>Your challenge ....</vt:lpstr>
      <vt:lpstr>Outcomes focused regulation is about managing processes   How can these processes be systemised to provide a cost effective method to manage your compliance?</vt:lpstr>
      <vt:lpstr>Do you know your compliance risks?</vt:lpstr>
      <vt:lpstr>A Risk Management / KM integrated approach</vt:lpstr>
      <vt:lpstr>Establishing the resources you will need to effectively manage your compliance</vt:lpstr>
      <vt:lpstr>A systematic approach is required</vt:lpstr>
      <vt:lpstr>Implementing a compliance risk management Strategy</vt:lpstr>
      <vt:lpstr>Use of risk management tools? </vt:lpstr>
      <vt:lpstr>Identifying and assessing your compliance risks</vt:lpstr>
      <vt:lpstr>Compliance Risk Mapping </vt:lpstr>
      <vt:lpstr>Compliance risk identification and assessment</vt:lpstr>
      <vt:lpstr>Some examples of compliance risks</vt:lpstr>
      <vt:lpstr>Using ‘brainstorming’ as a method of identifying and assessing compliance risks</vt:lpstr>
      <vt:lpstr>Risk Diagnosis</vt:lpstr>
      <vt:lpstr>Compliance risk Mitigation</vt:lpstr>
      <vt:lpstr>Risk mitigation</vt:lpstr>
      <vt:lpstr>Compliance risk monitoring involves…</vt:lpstr>
      <vt:lpstr>Risk monitoring</vt:lpstr>
      <vt:lpstr>Risk limitation involves</vt:lpstr>
      <vt:lpstr>Advantages of a formal compliance risk  management process for the new SRA Code? </vt:lpstr>
      <vt:lpstr>Effective use of IT systems for compliance risk management? </vt:lpstr>
      <vt:lpstr>Outcomes focused regulation is about processes</vt:lpstr>
      <vt:lpstr> Compliance needs to be ‘lived’ on a daily basis by everyone in a law firm and there can be no exceptions to following procedures. Otherwise everyone is at risk.</vt:lpstr>
      <vt:lpstr>Any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outcomes focused regulation and the new Code of Conduct</dc:title>
  <dc:creator>Peter</dc:creator>
  <cp:lastModifiedBy>Peter</cp:lastModifiedBy>
  <cp:revision>13</cp:revision>
  <dcterms:created xsi:type="dcterms:W3CDTF">2012-05-01T08:47:44Z</dcterms:created>
  <dcterms:modified xsi:type="dcterms:W3CDTF">2012-05-06T08:48:10Z</dcterms:modified>
</cp:coreProperties>
</file>